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1"/>
  </p:handoutMasterIdLst>
  <p:sldIdLst>
    <p:sldId id="306" r:id="rId2"/>
    <p:sldId id="264" r:id="rId3"/>
    <p:sldId id="316" r:id="rId4"/>
    <p:sldId id="324" r:id="rId5"/>
    <p:sldId id="325" r:id="rId6"/>
    <p:sldId id="307" r:id="rId7"/>
    <p:sldId id="265" r:id="rId8"/>
    <p:sldId id="308" r:id="rId9"/>
    <p:sldId id="266" r:id="rId10"/>
    <p:sldId id="315" r:id="rId11"/>
    <p:sldId id="320" r:id="rId12"/>
    <p:sldId id="309" r:id="rId13"/>
    <p:sldId id="267" r:id="rId14"/>
    <p:sldId id="313" r:id="rId15"/>
    <p:sldId id="310" r:id="rId16"/>
    <p:sldId id="312" r:id="rId17"/>
    <p:sldId id="270" r:id="rId18"/>
    <p:sldId id="330" r:id="rId19"/>
    <p:sldId id="335" r:id="rId20"/>
    <p:sldId id="331" r:id="rId21"/>
    <p:sldId id="336" r:id="rId22"/>
    <p:sldId id="332" r:id="rId23"/>
    <p:sldId id="337" r:id="rId24"/>
    <p:sldId id="333" r:id="rId25"/>
    <p:sldId id="338" r:id="rId26"/>
    <p:sldId id="334" r:id="rId27"/>
    <p:sldId id="339" r:id="rId28"/>
    <p:sldId id="272" r:id="rId29"/>
    <p:sldId id="27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54" y="126"/>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6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FD9F70-4108-4423-AF01-4C65EE8036C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944410E-529A-4E7E-BE56-1A0BBC35C0D2}">
      <dgm:prSet/>
      <dgm:spPr/>
      <dgm:t>
        <a:bodyPr/>
        <a:lstStyle/>
        <a:p>
          <a:pPr>
            <a:defRPr b="1"/>
          </a:pPr>
          <a:r>
            <a:rPr lang="en-US"/>
            <a:t>Kidney disease</a:t>
          </a:r>
        </a:p>
      </dgm:t>
    </dgm:pt>
    <dgm:pt modelId="{97468924-AEA2-4DE3-9E0D-0450E900660C}" type="parTrans" cxnId="{A0B31F43-0089-4BD2-BA60-7884171AD3C3}">
      <dgm:prSet/>
      <dgm:spPr/>
      <dgm:t>
        <a:bodyPr/>
        <a:lstStyle/>
        <a:p>
          <a:endParaRPr lang="en-US"/>
        </a:p>
      </dgm:t>
    </dgm:pt>
    <dgm:pt modelId="{53DD7A35-8C7A-46C1-81C9-00D839AE33AF}" type="sibTrans" cxnId="{A0B31F43-0089-4BD2-BA60-7884171AD3C3}">
      <dgm:prSet/>
      <dgm:spPr/>
      <dgm:t>
        <a:bodyPr/>
        <a:lstStyle/>
        <a:p>
          <a:endParaRPr lang="en-US"/>
        </a:p>
      </dgm:t>
    </dgm:pt>
    <dgm:pt modelId="{AD832FD2-F7AD-4CB4-8435-212A38EB6C0C}">
      <dgm:prSet/>
      <dgm:spPr/>
      <dgm:t>
        <a:bodyPr/>
        <a:lstStyle/>
        <a:p>
          <a:r>
            <a:rPr lang="en-US" dirty="0"/>
            <a:t>Regular screening is needed</a:t>
          </a:r>
        </a:p>
      </dgm:t>
    </dgm:pt>
    <dgm:pt modelId="{27244AF2-04A5-4B6E-A36C-815E88B4ACA3}" type="parTrans" cxnId="{3553DBB2-A1A7-4FB9-83B4-FCC9F30CE901}">
      <dgm:prSet/>
      <dgm:spPr/>
      <dgm:t>
        <a:bodyPr/>
        <a:lstStyle/>
        <a:p>
          <a:endParaRPr lang="en-US"/>
        </a:p>
      </dgm:t>
    </dgm:pt>
    <dgm:pt modelId="{7528849A-C03C-434E-9FB5-1DE61E0D6B2C}" type="sibTrans" cxnId="{3553DBB2-A1A7-4FB9-83B4-FCC9F30CE901}">
      <dgm:prSet/>
      <dgm:spPr/>
      <dgm:t>
        <a:bodyPr/>
        <a:lstStyle/>
        <a:p>
          <a:endParaRPr lang="en-US"/>
        </a:p>
      </dgm:t>
    </dgm:pt>
    <dgm:pt modelId="{629A87E3-8ACD-4B62-87FF-4D60EFFB9D6A}">
      <dgm:prSet/>
      <dgm:spPr/>
      <dgm:t>
        <a:bodyPr/>
        <a:lstStyle/>
        <a:p>
          <a:r>
            <a:rPr lang="en-US" dirty="0"/>
            <a:t>Most common cause of kidney failure</a:t>
          </a:r>
        </a:p>
      </dgm:t>
    </dgm:pt>
    <dgm:pt modelId="{4C980095-0FEF-4236-9619-0E34AABA6ABE}" type="parTrans" cxnId="{90F2AD32-EB74-40D8-AE56-C9A7E63B5AA4}">
      <dgm:prSet/>
      <dgm:spPr/>
      <dgm:t>
        <a:bodyPr/>
        <a:lstStyle/>
        <a:p>
          <a:endParaRPr lang="en-US"/>
        </a:p>
      </dgm:t>
    </dgm:pt>
    <dgm:pt modelId="{7C19276A-8DEB-4F71-9EAC-A3D106C4F654}" type="sibTrans" cxnId="{90F2AD32-EB74-40D8-AE56-C9A7E63B5AA4}">
      <dgm:prSet/>
      <dgm:spPr/>
      <dgm:t>
        <a:bodyPr/>
        <a:lstStyle/>
        <a:p>
          <a:endParaRPr lang="en-US"/>
        </a:p>
      </dgm:t>
    </dgm:pt>
    <dgm:pt modelId="{BBD2629F-F8CE-4A15-9D2E-C9180F537774}">
      <dgm:prSet/>
      <dgm:spPr/>
      <dgm:t>
        <a:bodyPr/>
        <a:lstStyle/>
        <a:p>
          <a:pPr>
            <a:defRPr b="1"/>
          </a:pPr>
          <a:r>
            <a:rPr lang="en-US"/>
            <a:t>Foot ulcers / amputations</a:t>
          </a:r>
        </a:p>
      </dgm:t>
    </dgm:pt>
    <dgm:pt modelId="{CF262B45-BAC6-49C8-83BE-003467445ABD}" type="parTrans" cxnId="{9C928102-DF0E-44B3-A16B-A6C31D67E9CC}">
      <dgm:prSet/>
      <dgm:spPr/>
      <dgm:t>
        <a:bodyPr/>
        <a:lstStyle/>
        <a:p>
          <a:endParaRPr lang="en-US"/>
        </a:p>
      </dgm:t>
    </dgm:pt>
    <dgm:pt modelId="{0AF62B75-4302-4D38-8882-43E399F57A74}" type="sibTrans" cxnId="{9C928102-DF0E-44B3-A16B-A6C31D67E9CC}">
      <dgm:prSet/>
      <dgm:spPr/>
      <dgm:t>
        <a:bodyPr/>
        <a:lstStyle/>
        <a:p>
          <a:endParaRPr lang="en-US"/>
        </a:p>
      </dgm:t>
    </dgm:pt>
    <dgm:pt modelId="{64C60E3F-27C5-4222-8E1F-38FAED87A648}">
      <dgm:prSet/>
      <dgm:spPr/>
      <dgm:t>
        <a:bodyPr/>
        <a:lstStyle/>
        <a:p>
          <a:r>
            <a:rPr lang="en-US"/>
            <a:t>Inspect feet daily</a:t>
          </a:r>
        </a:p>
      </dgm:t>
    </dgm:pt>
    <dgm:pt modelId="{9726395B-2596-4563-8943-EFA470ADF74E}" type="parTrans" cxnId="{74970CB4-5E9E-477E-95D9-B943573186EB}">
      <dgm:prSet/>
      <dgm:spPr/>
      <dgm:t>
        <a:bodyPr/>
        <a:lstStyle/>
        <a:p>
          <a:endParaRPr lang="en-US"/>
        </a:p>
      </dgm:t>
    </dgm:pt>
    <dgm:pt modelId="{7CA5A42D-CD35-4A88-819B-3372AD038402}" type="sibTrans" cxnId="{74970CB4-5E9E-477E-95D9-B943573186EB}">
      <dgm:prSet/>
      <dgm:spPr/>
      <dgm:t>
        <a:bodyPr/>
        <a:lstStyle/>
        <a:p>
          <a:endParaRPr lang="en-US"/>
        </a:p>
      </dgm:t>
    </dgm:pt>
    <dgm:pt modelId="{BAA93C04-89A6-404B-9F17-26603E2059F4}">
      <dgm:prSet/>
      <dgm:spPr/>
      <dgm:t>
        <a:bodyPr/>
        <a:lstStyle/>
        <a:p>
          <a:r>
            <a:rPr lang="en-US" dirty="0"/>
            <a:t>Wear socks and good shoes</a:t>
          </a:r>
        </a:p>
      </dgm:t>
    </dgm:pt>
    <dgm:pt modelId="{20D6F2FB-F356-42F6-9418-90C1A6D8117B}" type="parTrans" cxnId="{81979977-ADC4-467E-85D6-09920B4AC9D5}">
      <dgm:prSet/>
      <dgm:spPr/>
      <dgm:t>
        <a:bodyPr/>
        <a:lstStyle/>
        <a:p>
          <a:endParaRPr lang="en-US"/>
        </a:p>
      </dgm:t>
    </dgm:pt>
    <dgm:pt modelId="{A095E027-4D7E-4051-8CD4-07DF29782B49}" type="sibTrans" cxnId="{81979977-ADC4-467E-85D6-09920B4AC9D5}">
      <dgm:prSet/>
      <dgm:spPr/>
      <dgm:t>
        <a:bodyPr/>
        <a:lstStyle/>
        <a:p>
          <a:endParaRPr lang="en-US"/>
        </a:p>
      </dgm:t>
    </dgm:pt>
    <dgm:pt modelId="{1E3FE8EE-3F15-49B0-A079-4555378EFAD1}">
      <dgm:prSet/>
      <dgm:spPr/>
      <dgm:t>
        <a:bodyPr/>
        <a:lstStyle/>
        <a:p>
          <a:r>
            <a:rPr lang="en-US" dirty="0"/>
            <a:t>Moisturize feet daily</a:t>
          </a:r>
        </a:p>
        <a:p>
          <a:r>
            <a:rPr lang="en-US" dirty="0"/>
            <a:t>Get sores treated immediately to avoid amputations</a:t>
          </a:r>
        </a:p>
      </dgm:t>
    </dgm:pt>
    <dgm:pt modelId="{0CD60C91-7DF0-4F6A-A338-7F553AF1EC95}" type="parTrans" cxnId="{5719237F-D702-4EFB-8E99-3B88FFB09965}">
      <dgm:prSet/>
      <dgm:spPr/>
      <dgm:t>
        <a:bodyPr/>
        <a:lstStyle/>
        <a:p>
          <a:endParaRPr lang="en-US"/>
        </a:p>
      </dgm:t>
    </dgm:pt>
    <dgm:pt modelId="{399111CF-C8BF-4A41-A7B4-7958D4664E69}" type="sibTrans" cxnId="{5719237F-D702-4EFB-8E99-3B88FFB09965}">
      <dgm:prSet/>
      <dgm:spPr/>
      <dgm:t>
        <a:bodyPr/>
        <a:lstStyle/>
        <a:p>
          <a:endParaRPr lang="en-US"/>
        </a:p>
      </dgm:t>
    </dgm:pt>
    <dgm:pt modelId="{0804E03B-0BBC-4F62-A7F8-CB2D6591745C}">
      <dgm:prSet/>
      <dgm:spPr/>
      <dgm:t>
        <a:bodyPr/>
        <a:lstStyle/>
        <a:p>
          <a:pPr>
            <a:defRPr b="1"/>
          </a:pPr>
          <a:r>
            <a:rPr lang="en-US"/>
            <a:t>Loss of vision </a:t>
          </a:r>
        </a:p>
      </dgm:t>
    </dgm:pt>
    <dgm:pt modelId="{E415CA38-52D2-4B6F-8995-E1F514FFDE55}" type="parTrans" cxnId="{BCBAF045-0A8A-4DD8-89F2-C060B0EFBB5F}">
      <dgm:prSet/>
      <dgm:spPr/>
      <dgm:t>
        <a:bodyPr/>
        <a:lstStyle/>
        <a:p>
          <a:endParaRPr lang="en-US"/>
        </a:p>
      </dgm:t>
    </dgm:pt>
    <dgm:pt modelId="{7EC92198-0E82-4C90-83F7-40E9A0A4978E}" type="sibTrans" cxnId="{BCBAF045-0A8A-4DD8-89F2-C060B0EFBB5F}">
      <dgm:prSet/>
      <dgm:spPr/>
      <dgm:t>
        <a:bodyPr/>
        <a:lstStyle/>
        <a:p>
          <a:endParaRPr lang="en-US"/>
        </a:p>
      </dgm:t>
    </dgm:pt>
    <dgm:pt modelId="{4D3152F1-296D-4AD9-943C-8E651131C91C}">
      <dgm:prSet/>
      <dgm:spPr/>
      <dgm:t>
        <a:bodyPr/>
        <a:lstStyle/>
        <a:p>
          <a:r>
            <a:rPr lang="en-US"/>
            <a:t>Screening needed, sunglasses</a:t>
          </a:r>
        </a:p>
      </dgm:t>
    </dgm:pt>
    <dgm:pt modelId="{E53370AE-37C4-4E87-82ED-88B9935F6B4D}" type="parTrans" cxnId="{314C4E96-2C2A-4C75-ADF6-13AC6407000C}">
      <dgm:prSet/>
      <dgm:spPr/>
      <dgm:t>
        <a:bodyPr/>
        <a:lstStyle/>
        <a:p>
          <a:endParaRPr lang="en-US"/>
        </a:p>
      </dgm:t>
    </dgm:pt>
    <dgm:pt modelId="{2EFA2369-635C-4AD4-BAAC-461986FB82F0}" type="sibTrans" cxnId="{314C4E96-2C2A-4C75-ADF6-13AC6407000C}">
      <dgm:prSet/>
      <dgm:spPr/>
      <dgm:t>
        <a:bodyPr/>
        <a:lstStyle/>
        <a:p>
          <a:endParaRPr lang="en-US"/>
        </a:p>
      </dgm:t>
    </dgm:pt>
    <dgm:pt modelId="{E9705C2B-053C-49E3-8F9E-A21F9AA5A2C9}">
      <dgm:prSet/>
      <dgm:spPr/>
      <dgm:t>
        <a:bodyPr/>
        <a:lstStyle/>
        <a:p>
          <a:r>
            <a:rPr lang="en-US"/>
            <a:t>50% more likely cataracts</a:t>
          </a:r>
        </a:p>
      </dgm:t>
    </dgm:pt>
    <dgm:pt modelId="{14038A97-1CE3-4CEB-8FA0-6382C46E4988}" type="parTrans" cxnId="{6E269704-C98F-4AFB-BF69-F5C4C217352D}">
      <dgm:prSet/>
      <dgm:spPr/>
      <dgm:t>
        <a:bodyPr/>
        <a:lstStyle/>
        <a:p>
          <a:endParaRPr lang="en-US"/>
        </a:p>
      </dgm:t>
    </dgm:pt>
    <dgm:pt modelId="{26C9E267-CEED-43A0-A9DE-CD0EC24448A4}" type="sibTrans" cxnId="{6E269704-C98F-4AFB-BF69-F5C4C217352D}">
      <dgm:prSet/>
      <dgm:spPr/>
      <dgm:t>
        <a:bodyPr/>
        <a:lstStyle/>
        <a:p>
          <a:endParaRPr lang="en-US"/>
        </a:p>
      </dgm:t>
    </dgm:pt>
    <dgm:pt modelId="{CB88000F-1D9F-4DA5-B5AB-DD325631CD35}">
      <dgm:prSet/>
      <dgm:spPr/>
      <dgm:t>
        <a:bodyPr/>
        <a:lstStyle/>
        <a:p>
          <a:r>
            <a:rPr lang="en-US" dirty="0"/>
            <a:t>Retina changes</a:t>
          </a:r>
        </a:p>
      </dgm:t>
    </dgm:pt>
    <dgm:pt modelId="{DEF78B15-9DE4-4E1E-A5D6-6B14D6666BB1}" type="parTrans" cxnId="{3D821CE0-78A4-49F0-A2FB-1F59496BF6A6}">
      <dgm:prSet/>
      <dgm:spPr/>
      <dgm:t>
        <a:bodyPr/>
        <a:lstStyle/>
        <a:p>
          <a:endParaRPr lang="en-US"/>
        </a:p>
      </dgm:t>
    </dgm:pt>
    <dgm:pt modelId="{B3C02B27-0420-4C1D-94ED-DBFACB25634B}" type="sibTrans" cxnId="{3D821CE0-78A4-49F0-A2FB-1F59496BF6A6}">
      <dgm:prSet/>
      <dgm:spPr/>
      <dgm:t>
        <a:bodyPr/>
        <a:lstStyle/>
        <a:p>
          <a:endParaRPr lang="en-US"/>
        </a:p>
      </dgm:t>
    </dgm:pt>
    <dgm:pt modelId="{7F27A46C-87F1-4737-BC6B-08404877BF1F}">
      <dgm:prSet/>
      <dgm:spPr/>
      <dgm:t>
        <a:bodyPr/>
        <a:lstStyle/>
        <a:p>
          <a:pPr>
            <a:defRPr b="1"/>
          </a:pPr>
          <a:r>
            <a:rPr lang="en-US"/>
            <a:t>Cardiovascular disease</a:t>
          </a:r>
        </a:p>
      </dgm:t>
    </dgm:pt>
    <dgm:pt modelId="{4B352788-DF0F-4E18-BF77-2DAA3B5D8451}" type="parTrans" cxnId="{2E2E5EF9-F7E7-4990-B936-A3D1AB6D11DC}">
      <dgm:prSet/>
      <dgm:spPr/>
      <dgm:t>
        <a:bodyPr/>
        <a:lstStyle/>
        <a:p>
          <a:endParaRPr lang="en-US"/>
        </a:p>
      </dgm:t>
    </dgm:pt>
    <dgm:pt modelId="{27D98C85-833F-41B5-8C70-6597CE2F5039}" type="sibTrans" cxnId="{2E2E5EF9-F7E7-4990-B936-A3D1AB6D11DC}">
      <dgm:prSet/>
      <dgm:spPr/>
      <dgm:t>
        <a:bodyPr/>
        <a:lstStyle/>
        <a:p>
          <a:endParaRPr lang="en-US"/>
        </a:p>
      </dgm:t>
    </dgm:pt>
    <dgm:pt modelId="{36FD65D8-3577-48CD-86CD-73C29920293B}">
      <dgm:prSet/>
      <dgm:spPr/>
      <dgm:t>
        <a:bodyPr/>
        <a:lstStyle/>
        <a:p>
          <a:r>
            <a:rPr lang="en-US"/>
            <a:t>Heart attacks / strokes</a:t>
          </a:r>
        </a:p>
      </dgm:t>
    </dgm:pt>
    <dgm:pt modelId="{182AE253-1BFA-42D5-9C40-62A11EEE16AF}" type="parTrans" cxnId="{B8EDB24A-F287-4B68-A301-7AB049192D9C}">
      <dgm:prSet/>
      <dgm:spPr/>
      <dgm:t>
        <a:bodyPr/>
        <a:lstStyle/>
        <a:p>
          <a:endParaRPr lang="en-US"/>
        </a:p>
      </dgm:t>
    </dgm:pt>
    <dgm:pt modelId="{405A2B68-5CBE-4676-AC22-A13BA043ED71}" type="sibTrans" cxnId="{B8EDB24A-F287-4B68-A301-7AB049192D9C}">
      <dgm:prSet/>
      <dgm:spPr/>
      <dgm:t>
        <a:bodyPr/>
        <a:lstStyle/>
        <a:p>
          <a:endParaRPr lang="en-US"/>
        </a:p>
      </dgm:t>
    </dgm:pt>
    <dgm:pt modelId="{DCC70655-ADD7-40F5-972C-1C5834A7507B}">
      <dgm:prSet/>
      <dgm:spPr/>
      <dgm:t>
        <a:bodyPr/>
        <a:lstStyle/>
        <a:p>
          <a:r>
            <a:rPr lang="en-US"/>
            <a:t>Heart disease #1 killer</a:t>
          </a:r>
        </a:p>
      </dgm:t>
    </dgm:pt>
    <dgm:pt modelId="{47C8278A-B5F7-4D80-8418-CEC3D8B01233}" type="parTrans" cxnId="{20348747-D88A-4F7F-B07F-BF884C40E5CD}">
      <dgm:prSet/>
      <dgm:spPr/>
      <dgm:t>
        <a:bodyPr/>
        <a:lstStyle/>
        <a:p>
          <a:endParaRPr lang="en-US"/>
        </a:p>
      </dgm:t>
    </dgm:pt>
    <dgm:pt modelId="{D06A4490-6155-402E-B36A-AE7D0166FCC9}" type="sibTrans" cxnId="{20348747-D88A-4F7F-B07F-BF884C40E5CD}">
      <dgm:prSet/>
      <dgm:spPr/>
      <dgm:t>
        <a:bodyPr/>
        <a:lstStyle/>
        <a:p>
          <a:endParaRPr lang="en-US"/>
        </a:p>
      </dgm:t>
    </dgm:pt>
    <dgm:pt modelId="{3F81714B-FDBE-43CA-A518-E0041499496E}" type="pres">
      <dgm:prSet presAssocID="{A5FD9F70-4108-4423-AF01-4C65EE8036CB}" presName="root" presStyleCnt="0">
        <dgm:presLayoutVars>
          <dgm:dir/>
          <dgm:resizeHandles val="exact"/>
        </dgm:presLayoutVars>
      </dgm:prSet>
      <dgm:spPr/>
    </dgm:pt>
    <dgm:pt modelId="{5FA5C6FA-C535-46F2-A1EA-EA894D3A17E5}" type="pres">
      <dgm:prSet presAssocID="{F944410E-529A-4E7E-BE56-1A0BBC35C0D2}" presName="compNode" presStyleCnt="0"/>
      <dgm:spPr/>
    </dgm:pt>
    <dgm:pt modelId="{7CB9BC57-7097-48C0-97F3-82A0A840D67A}" type="pres">
      <dgm:prSet presAssocID="{F944410E-529A-4E7E-BE56-1A0BBC35C0D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88ABEDFE-C0E7-4021-97D7-6DCAB8647AF6}" type="pres">
      <dgm:prSet presAssocID="{F944410E-529A-4E7E-BE56-1A0BBC35C0D2}" presName="iconSpace" presStyleCnt="0"/>
      <dgm:spPr/>
    </dgm:pt>
    <dgm:pt modelId="{50B00BC4-7C32-45B6-A4ED-CA88909DA09F}" type="pres">
      <dgm:prSet presAssocID="{F944410E-529A-4E7E-BE56-1A0BBC35C0D2}" presName="parTx" presStyleLbl="revTx" presStyleIdx="0" presStyleCnt="8">
        <dgm:presLayoutVars>
          <dgm:chMax val="0"/>
          <dgm:chPref val="0"/>
        </dgm:presLayoutVars>
      </dgm:prSet>
      <dgm:spPr/>
    </dgm:pt>
    <dgm:pt modelId="{38E90549-C4C3-40B4-8EA0-8F14F421F47E}" type="pres">
      <dgm:prSet presAssocID="{F944410E-529A-4E7E-BE56-1A0BBC35C0D2}" presName="txSpace" presStyleCnt="0"/>
      <dgm:spPr/>
    </dgm:pt>
    <dgm:pt modelId="{EC8EBA9A-7F81-46F1-A335-4BC9E61350C8}" type="pres">
      <dgm:prSet presAssocID="{F944410E-529A-4E7E-BE56-1A0BBC35C0D2}" presName="desTx" presStyleLbl="revTx" presStyleIdx="1" presStyleCnt="8">
        <dgm:presLayoutVars/>
      </dgm:prSet>
      <dgm:spPr/>
    </dgm:pt>
    <dgm:pt modelId="{11158752-8336-46E3-9200-68C460EEE60E}" type="pres">
      <dgm:prSet presAssocID="{53DD7A35-8C7A-46C1-81C9-00D839AE33AF}" presName="sibTrans" presStyleCnt="0"/>
      <dgm:spPr/>
    </dgm:pt>
    <dgm:pt modelId="{E400D911-0C51-4196-AB66-17C57C53C814}" type="pres">
      <dgm:prSet presAssocID="{BBD2629F-F8CE-4A15-9D2E-C9180F537774}" presName="compNode" presStyleCnt="0"/>
      <dgm:spPr/>
    </dgm:pt>
    <dgm:pt modelId="{AC19BBE6-FB03-4620-9540-A19988E03A50}" type="pres">
      <dgm:prSet presAssocID="{BBD2629F-F8CE-4A15-9D2E-C9180F5377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oe"/>
        </a:ext>
      </dgm:extLst>
    </dgm:pt>
    <dgm:pt modelId="{C69A3DAA-1B84-4450-A072-EB11EA7BBE3A}" type="pres">
      <dgm:prSet presAssocID="{BBD2629F-F8CE-4A15-9D2E-C9180F537774}" presName="iconSpace" presStyleCnt="0"/>
      <dgm:spPr/>
    </dgm:pt>
    <dgm:pt modelId="{EBA82F43-3346-43CF-AF22-CB3C9DCF4D46}" type="pres">
      <dgm:prSet presAssocID="{BBD2629F-F8CE-4A15-9D2E-C9180F537774}" presName="parTx" presStyleLbl="revTx" presStyleIdx="2" presStyleCnt="8">
        <dgm:presLayoutVars>
          <dgm:chMax val="0"/>
          <dgm:chPref val="0"/>
        </dgm:presLayoutVars>
      </dgm:prSet>
      <dgm:spPr/>
    </dgm:pt>
    <dgm:pt modelId="{24702682-88CA-41D2-AD81-585189932EE3}" type="pres">
      <dgm:prSet presAssocID="{BBD2629F-F8CE-4A15-9D2E-C9180F537774}" presName="txSpace" presStyleCnt="0"/>
      <dgm:spPr/>
    </dgm:pt>
    <dgm:pt modelId="{3FD15AC2-2987-4CF2-AFEF-072875F5BEC8}" type="pres">
      <dgm:prSet presAssocID="{BBD2629F-F8CE-4A15-9D2E-C9180F537774}" presName="desTx" presStyleLbl="revTx" presStyleIdx="3" presStyleCnt="8">
        <dgm:presLayoutVars/>
      </dgm:prSet>
      <dgm:spPr/>
    </dgm:pt>
    <dgm:pt modelId="{EA6C0CD8-5231-4460-A862-4437E600AE9B}" type="pres">
      <dgm:prSet presAssocID="{0AF62B75-4302-4D38-8882-43E399F57A74}" presName="sibTrans" presStyleCnt="0"/>
      <dgm:spPr/>
    </dgm:pt>
    <dgm:pt modelId="{1BD659B6-2084-400B-9D04-38BC6C531DA8}" type="pres">
      <dgm:prSet presAssocID="{0804E03B-0BBC-4F62-A7F8-CB2D6591745C}" presName="compNode" presStyleCnt="0"/>
      <dgm:spPr/>
    </dgm:pt>
    <dgm:pt modelId="{43D7E89B-7C14-4F03-BC1E-9F0EE5693001}" type="pres">
      <dgm:prSet presAssocID="{0804E03B-0BBC-4F62-A7F8-CB2D659174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lasses"/>
        </a:ext>
      </dgm:extLst>
    </dgm:pt>
    <dgm:pt modelId="{EEC7B6BC-DD99-42C8-8A0A-D7A84FCCA872}" type="pres">
      <dgm:prSet presAssocID="{0804E03B-0BBC-4F62-A7F8-CB2D6591745C}" presName="iconSpace" presStyleCnt="0"/>
      <dgm:spPr/>
    </dgm:pt>
    <dgm:pt modelId="{41B8C5CD-78B2-49B8-92F4-4F78C4718027}" type="pres">
      <dgm:prSet presAssocID="{0804E03B-0BBC-4F62-A7F8-CB2D6591745C}" presName="parTx" presStyleLbl="revTx" presStyleIdx="4" presStyleCnt="8">
        <dgm:presLayoutVars>
          <dgm:chMax val="0"/>
          <dgm:chPref val="0"/>
        </dgm:presLayoutVars>
      </dgm:prSet>
      <dgm:spPr/>
    </dgm:pt>
    <dgm:pt modelId="{2C3EE2C2-AA4B-45A4-B359-56260C5D6445}" type="pres">
      <dgm:prSet presAssocID="{0804E03B-0BBC-4F62-A7F8-CB2D6591745C}" presName="txSpace" presStyleCnt="0"/>
      <dgm:spPr/>
    </dgm:pt>
    <dgm:pt modelId="{186984E1-B5B1-44B2-98F6-42B94582A312}" type="pres">
      <dgm:prSet presAssocID="{0804E03B-0BBC-4F62-A7F8-CB2D6591745C}" presName="desTx" presStyleLbl="revTx" presStyleIdx="5" presStyleCnt="8">
        <dgm:presLayoutVars/>
      </dgm:prSet>
      <dgm:spPr/>
    </dgm:pt>
    <dgm:pt modelId="{B3F161B8-05BD-4BE9-BA3C-7E179CEC2D5D}" type="pres">
      <dgm:prSet presAssocID="{7EC92198-0E82-4C90-83F7-40E9A0A4978E}" presName="sibTrans" presStyleCnt="0"/>
      <dgm:spPr/>
    </dgm:pt>
    <dgm:pt modelId="{BB4E4767-DD4A-4C47-905D-46D48EC562AF}" type="pres">
      <dgm:prSet presAssocID="{7F27A46C-87F1-4737-BC6B-08404877BF1F}" presName="compNode" presStyleCnt="0"/>
      <dgm:spPr/>
    </dgm:pt>
    <dgm:pt modelId="{518C333D-1722-442B-91A8-93880D54250D}" type="pres">
      <dgm:prSet presAssocID="{7F27A46C-87F1-4737-BC6B-08404877BF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Organ"/>
        </a:ext>
      </dgm:extLst>
    </dgm:pt>
    <dgm:pt modelId="{0D2B118B-A95A-48E1-982D-F08422DF1CB0}" type="pres">
      <dgm:prSet presAssocID="{7F27A46C-87F1-4737-BC6B-08404877BF1F}" presName="iconSpace" presStyleCnt="0"/>
      <dgm:spPr/>
    </dgm:pt>
    <dgm:pt modelId="{79C6BD1E-49DD-4E20-84D6-4E9EC78F8691}" type="pres">
      <dgm:prSet presAssocID="{7F27A46C-87F1-4737-BC6B-08404877BF1F}" presName="parTx" presStyleLbl="revTx" presStyleIdx="6" presStyleCnt="8">
        <dgm:presLayoutVars>
          <dgm:chMax val="0"/>
          <dgm:chPref val="0"/>
        </dgm:presLayoutVars>
      </dgm:prSet>
      <dgm:spPr/>
    </dgm:pt>
    <dgm:pt modelId="{D6A84B68-9254-4C2F-B33B-B698929C17DD}" type="pres">
      <dgm:prSet presAssocID="{7F27A46C-87F1-4737-BC6B-08404877BF1F}" presName="txSpace" presStyleCnt="0"/>
      <dgm:spPr/>
    </dgm:pt>
    <dgm:pt modelId="{A9E7C175-837F-482D-A036-6123DDEEC3CB}" type="pres">
      <dgm:prSet presAssocID="{7F27A46C-87F1-4737-BC6B-08404877BF1F}" presName="desTx" presStyleLbl="revTx" presStyleIdx="7" presStyleCnt="8">
        <dgm:presLayoutVars/>
      </dgm:prSet>
      <dgm:spPr/>
    </dgm:pt>
  </dgm:ptLst>
  <dgm:cxnLst>
    <dgm:cxn modelId="{9C928102-DF0E-44B3-A16B-A6C31D67E9CC}" srcId="{A5FD9F70-4108-4423-AF01-4C65EE8036CB}" destId="{BBD2629F-F8CE-4A15-9D2E-C9180F537774}" srcOrd="1" destOrd="0" parTransId="{CF262B45-BAC6-49C8-83BE-003467445ABD}" sibTransId="{0AF62B75-4302-4D38-8882-43E399F57A74}"/>
    <dgm:cxn modelId="{6E269704-C98F-4AFB-BF69-F5C4C217352D}" srcId="{0804E03B-0BBC-4F62-A7F8-CB2D6591745C}" destId="{E9705C2B-053C-49E3-8F9E-A21F9AA5A2C9}" srcOrd="1" destOrd="0" parTransId="{14038A97-1CE3-4CEB-8FA0-6382C46E4988}" sibTransId="{26C9E267-CEED-43A0-A9DE-CD0EC24448A4}"/>
    <dgm:cxn modelId="{ADC77D12-8E97-4538-AC88-C96EAC6DCC2C}" type="presOf" srcId="{7F27A46C-87F1-4737-BC6B-08404877BF1F}" destId="{79C6BD1E-49DD-4E20-84D6-4E9EC78F8691}" srcOrd="0" destOrd="0" presId="urn:microsoft.com/office/officeart/2018/2/layout/IconLabelDescriptionList"/>
    <dgm:cxn modelId="{BC95311D-59A3-4D23-8E59-95C696C9DB42}" type="presOf" srcId="{DCC70655-ADD7-40F5-972C-1C5834A7507B}" destId="{A9E7C175-837F-482D-A036-6123DDEEC3CB}" srcOrd="0" destOrd="1" presId="urn:microsoft.com/office/officeart/2018/2/layout/IconLabelDescriptionList"/>
    <dgm:cxn modelId="{13B13521-47BF-4A63-A658-A67566452B24}" type="presOf" srcId="{A5FD9F70-4108-4423-AF01-4C65EE8036CB}" destId="{3F81714B-FDBE-43CA-A518-E0041499496E}" srcOrd="0" destOrd="0" presId="urn:microsoft.com/office/officeart/2018/2/layout/IconLabelDescriptionList"/>
    <dgm:cxn modelId="{D28D7322-07AB-4C10-AEDE-1D9A52C35DAB}" type="presOf" srcId="{64C60E3F-27C5-4222-8E1F-38FAED87A648}" destId="{3FD15AC2-2987-4CF2-AFEF-072875F5BEC8}" srcOrd="0" destOrd="0" presId="urn:microsoft.com/office/officeart/2018/2/layout/IconLabelDescriptionList"/>
    <dgm:cxn modelId="{90F2AD32-EB74-40D8-AE56-C9A7E63B5AA4}" srcId="{F944410E-529A-4E7E-BE56-1A0BBC35C0D2}" destId="{629A87E3-8ACD-4B62-87FF-4D60EFFB9D6A}" srcOrd="1" destOrd="0" parTransId="{4C980095-0FEF-4236-9619-0E34AABA6ABE}" sibTransId="{7C19276A-8DEB-4F71-9EAC-A3D106C4F654}"/>
    <dgm:cxn modelId="{A0B31F43-0089-4BD2-BA60-7884171AD3C3}" srcId="{A5FD9F70-4108-4423-AF01-4C65EE8036CB}" destId="{F944410E-529A-4E7E-BE56-1A0BBC35C0D2}" srcOrd="0" destOrd="0" parTransId="{97468924-AEA2-4DE3-9E0D-0450E900660C}" sibTransId="{53DD7A35-8C7A-46C1-81C9-00D839AE33AF}"/>
    <dgm:cxn modelId="{BCBAF045-0A8A-4DD8-89F2-C060B0EFBB5F}" srcId="{A5FD9F70-4108-4423-AF01-4C65EE8036CB}" destId="{0804E03B-0BBC-4F62-A7F8-CB2D6591745C}" srcOrd="2" destOrd="0" parTransId="{E415CA38-52D2-4B6F-8995-E1F514FFDE55}" sibTransId="{7EC92198-0E82-4C90-83F7-40E9A0A4978E}"/>
    <dgm:cxn modelId="{20348747-D88A-4F7F-B07F-BF884C40E5CD}" srcId="{7F27A46C-87F1-4737-BC6B-08404877BF1F}" destId="{DCC70655-ADD7-40F5-972C-1C5834A7507B}" srcOrd="1" destOrd="0" parTransId="{47C8278A-B5F7-4D80-8418-CEC3D8B01233}" sibTransId="{D06A4490-6155-402E-B36A-AE7D0166FCC9}"/>
    <dgm:cxn modelId="{B8EDB24A-F287-4B68-A301-7AB049192D9C}" srcId="{7F27A46C-87F1-4737-BC6B-08404877BF1F}" destId="{36FD65D8-3577-48CD-86CD-73C29920293B}" srcOrd="0" destOrd="0" parTransId="{182AE253-1BFA-42D5-9C40-62A11EEE16AF}" sibTransId="{405A2B68-5CBE-4676-AC22-A13BA043ED71}"/>
    <dgm:cxn modelId="{0395A473-65EE-4EC3-BF30-B061D1EDFE0C}" type="presOf" srcId="{36FD65D8-3577-48CD-86CD-73C29920293B}" destId="{A9E7C175-837F-482D-A036-6123DDEEC3CB}" srcOrd="0" destOrd="0" presId="urn:microsoft.com/office/officeart/2018/2/layout/IconLabelDescriptionList"/>
    <dgm:cxn modelId="{04F90675-CDE6-4997-8217-1028CF3CAE2C}" type="presOf" srcId="{AD832FD2-F7AD-4CB4-8435-212A38EB6C0C}" destId="{EC8EBA9A-7F81-46F1-A335-4BC9E61350C8}" srcOrd="0" destOrd="0" presId="urn:microsoft.com/office/officeart/2018/2/layout/IconLabelDescriptionList"/>
    <dgm:cxn modelId="{AF363B77-2180-4CFD-AE5E-E7B1658E43B0}" type="presOf" srcId="{4D3152F1-296D-4AD9-943C-8E651131C91C}" destId="{186984E1-B5B1-44B2-98F6-42B94582A312}" srcOrd="0" destOrd="0" presId="urn:microsoft.com/office/officeart/2018/2/layout/IconLabelDescriptionList"/>
    <dgm:cxn modelId="{81979977-ADC4-467E-85D6-09920B4AC9D5}" srcId="{BBD2629F-F8CE-4A15-9D2E-C9180F537774}" destId="{BAA93C04-89A6-404B-9F17-26603E2059F4}" srcOrd="1" destOrd="0" parTransId="{20D6F2FB-F356-42F6-9418-90C1A6D8117B}" sibTransId="{A095E027-4D7E-4051-8CD4-07DF29782B49}"/>
    <dgm:cxn modelId="{8AF6E07D-7659-4D3F-82A1-A0EA8FD36567}" type="presOf" srcId="{BBD2629F-F8CE-4A15-9D2E-C9180F537774}" destId="{EBA82F43-3346-43CF-AF22-CB3C9DCF4D46}" srcOrd="0" destOrd="0" presId="urn:microsoft.com/office/officeart/2018/2/layout/IconLabelDescriptionList"/>
    <dgm:cxn modelId="{5719237F-D702-4EFB-8E99-3B88FFB09965}" srcId="{BBD2629F-F8CE-4A15-9D2E-C9180F537774}" destId="{1E3FE8EE-3F15-49B0-A079-4555378EFAD1}" srcOrd="2" destOrd="0" parTransId="{0CD60C91-7DF0-4F6A-A338-7F553AF1EC95}" sibTransId="{399111CF-C8BF-4A41-A7B4-7958D4664E69}"/>
    <dgm:cxn modelId="{BDDFB487-EEB6-4A85-8971-CDFC15B1EF3D}" type="presOf" srcId="{BAA93C04-89A6-404B-9F17-26603E2059F4}" destId="{3FD15AC2-2987-4CF2-AFEF-072875F5BEC8}" srcOrd="0" destOrd="1" presId="urn:microsoft.com/office/officeart/2018/2/layout/IconLabelDescriptionList"/>
    <dgm:cxn modelId="{314C4E96-2C2A-4C75-ADF6-13AC6407000C}" srcId="{0804E03B-0BBC-4F62-A7F8-CB2D6591745C}" destId="{4D3152F1-296D-4AD9-943C-8E651131C91C}" srcOrd="0" destOrd="0" parTransId="{E53370AE-37C4-4E87-82ED-88B9935F6B4D}" sibTransId="{2EFA2369-635C-4AD4-BAAC-461986FB82F0}"/>
    <dgm:cxn modelId="{EC7E1DAC-393A-4619-9C00-553025BAAF59}" type="presOf" srcId="{E9705C2B-053C-49E3-8F9E-A21F9AA5A2C9}" destId="{186984E1-B5B1-44B2-98F6-42B94582A312}" srcOrd="0" destOrd="1" presId="urn:microsoft.com/office/officeart/2018/2/layout/IconLabelDescriptionList"/>
    <dgm:cxn modelId="{3553DBB2-A1A7-4FB9-83B4-FCC9F30CE901}" srcId="{F944410E-529A-4E7E-BE56-1A0BBC35C0D2}" destId="{AD832FD2-F7AD-4CB4-8435-212A38EB6C0C}" srcOrd="0" destOrd="0" parTransId="{27244AF2-04A5-4B6E-A36C-815E88B4ACA3}" sibTransId="{7528849A-C03C-434E-9FB5-1DE61E0D6B2C}"/>
    <dgm:cxn modelId="{74970CB4-5E9E-477E-95D9-B943573186EB}" srcId="{BBD2629F-F8CE-4A15-9D2E-C9180F537774}" destId="{64C60E3F-27C5-4222-8E1F-38FAED87A648}" srcOrd="0" destOrd="0" parTransId="{9726395B-2596-4563-8943-EFA470ADF74E}" sibTransId="{7CA5A42D-CD35-4A88-819B-3372AD038402}"/>
    <dgm:cxn modelId="{2F4A47BF-FE39-46E9-A5DF-7BFE33585742}" type="presOf" srcId="{0804E03B-0BBC-4F62-A7F8-CB2D6591745C}" destId="{41B8C5CD-78B2-49B8-92F4-4F78C4718027}" srcOrd="0" destOrd="0" presId="urn:microsoft.com/office/officeart/2018/2/layout/IconLabelDescriptionList"/>
    <dgm:cxn modelId="{0C9C80C0-8735-408A-8CCF-A734EF91677B}" type="presOf" srcId="{F944410E-529A-4E7E-BE56-1A0BBC35C0D2}" destId="{50B00BC4-7C32-45B6-A4ED-CA88909DA09F}" srcOrd="0" destOrd="0" presId="urn:microsoft.com/office/officeart/2018/2/layout/IconLabelDescriptionList"/>
    <dgm:cxn modelId="{F973B8D3-2EE0-4FF4-8CFA-79A7E62AF9C0}" type="presOf" srcId="{629A87E3-8ACD-4B62-87FF-4D60EFFB9D6A}" destId="{EC8EBA9A-7F81-46F1-A335-4BC9E61350C8}" srcOrd="0" destOrd="1" presId="urn:microsoft.com/office/officeart/2018/2/layout/IconLabelDescriptionList"/>
    <dgm:cxn modelId="{764EF6DB-6E6D-4B4A-AB12-EA7A298D69D8}" type="presOf" srcId="{1E3FE8EE-3F15-49B0-A079-4555378EFAD1}" destId="{3FD15AC2-2987-4CF2-AFEF-072875F5BEC8}" srcOrd="0" destOrd="2" presId="urn:microsoft.com/office/officeart/2018/2/layout/IconLabelDescriptionList"/>
    <dgm:cxn modelId="{3D821CE0-78A4-49F0-A2FB-1F59496BF6A6}" srcId="{0804E03B-0BBC-4F62-A7F8-CB2D6591745C}" destId="{CB88000F-1D9F-4DA5-B5AB-DD325631CD35}" srcOrd="2" destOrd="0" parTransId="{DEF78B15-9DE4-4E1E-A5D6-6B14D6666BB1}" sibTransId="{B3C02B27-0420-4C1D-94ED-DBFACB25634B}"/>
    <dgm:cxn modelId="{A5F491F8-CFA8-4016-8630-CFC128B4D5DB}" type="presOf" srcId="{CB88000F-1D9F-4DA5-B5AB-DD325631CD35}" destId="{186984E1-B5B1-44B2-98F6-42B94582A312}" srcOrd="0" destOrd="2" presId="urn:microsoft.com/office/officeart/2018/2/layout/IconLabelDescriptionList"/>
    <dgm:cxn modelId="{2E2E5EF9-F7E7-4990-B936-A3D1AB6D11DC}" srcId="{A5FD9F70-4108-4423-AF01-4C65EE8036CB}" destId="{7F27A46C-87F1-4737-BC6B-08404877BF1F}" srcOrd="3" destOrd="0" parTransId="{4B352788-DF0F-4E18-BF77-2DAA3B5D8451}" sibTransId="{27D98C85-833F-41B5-8C70-6597CE2F5039}"/>
    <dgm:cxn modelId="{24E82988-D810-4714-9ECD-0B86B00E2FCC}" type="presParOf" srcId="{3F81714B-FDBE-43CA-A518-E0041499496E}" destId="{5FA5C6FA-C535-46F2-A1EA-EA894D3A17E5}" srcOrd="0" destOrd="0" presId="urn:microsoft.com/office/officeart/2018/2/layout/IconLabelDescriptionList"/>
    <dgm:cxn modelId="{E84A5F79-2BD4-49BF-B80B-756695688082}" type="presParOf" srcId="{5FA5C6FA-C535-46F2-A1EA-EA894D3A17E5}" destId="{7CB9BC57-7097-48C0-97F3-82A0A840D67A}" srcOrd="0" destOrd="0" presId="urn:microsoft.com/office/officeart/2018/2/layout/IconLabelDescriptionList"/>
    <dgm:cxn modelId="{697AC918-B384-461D-B4B6-D8A5ADC426AD}" type="presParOf" srcId="{5FA5C6FA-C535-46F2-A1EA-EA894D3A17E5}" destId="{88ABEDFE-C0E7-4021-97D7-6DCAB8647AF6}" srcOrd="1" destOrd="0" presId="urn:microsoft.com/office/officeart/2018/2/layout/IconLabelDescriptionList"/>
    <dgm:cxn modelId="{606C6A45-68DA-4CA9-9381-E06F06096E03}" type="presParOf" srcId="{5FA5C6FA-C535-46F2-A1EA-EA894D3A17E5}" destId="{50B00BC4-7C32-45B6-A4ED-CA88909DA09F}" srcOrd="2" destOrd="0" presId="urn:microsoft.com/office/officeart/2018/2/layout/IconLabelDescriptionList"/>
    <dgm:cxn modelId="{6A7F0B3F-8AED-45D6-9987-AE3A6DA4B165}" type="presParOf" srcId="{5FA5C6FA-C535-46F2-A1EA-EA894D3A17E5}" destId="{38E90549-C4C3-40B4-8EA0-8F14F421F47E}" srcOrd="3" destOrd="0" presId="urn:microsoft.com/office/officeart/2018/2/layout/IconLabelDescriptionList"/>
    <dgm:cxn modelId="{EF2A09B9-038A-414B-842D-4D92E827DD67}" type="presParOf" srcId="{5FA5C6FA-C535-46F2-A1EA-EA894D3A17E5}" destId="{EC8EBA9A-7F81-46F1-A335-4BC9E61350C8}" srcOrd="4" destOrd="0" presId="urn:microsoft.com/office/officeart/2018/2/layout/IconLabelDescriptionList"/>
    <dgm:cxn modelId="{A18717AA-01E9-4B36-88FA-C8976120E96D}" type="presParOf" srcId="{3F81714B-FDBE-43CA-A518-E0041499496E}" destId="{11158752-8336-46E3-9200-68C460EEE60E}" srcOrd="1" destOrd="0" presId="urn:microsoft.com/office/officeart/2018/2/layout/IconLabelDescriptionList"/>
    <dgm:cxn modelId="{E5D66A4C-0FE9-4576-BD1D-6493803D7F8F}" type="presParOf" srcId="{3F81714B-FDBE-43CA-A518-E0041499496E}" destId="{E400D911-0C51-4196-AB66-17C57C53C814}" srcOrd="2" destOrd="0" presId="urn:microsoft.com/office/officeart/2018/2/layout/IconLabelDescriptionList"/>
    <dgm:cxn modelId="{841343DA-767E-4B1E-944D-338983BD629D}" type="presParOf" srcId="{E400D911-0C51-4196-AB66-17C57C53C814}" destId="{AC19BBE6-FB03-4620-9540-A19988E03A50}" srcOrd="0" destOrd="0" presId="urn:microsoft.com/office/officeart/2018/2/layout/IconLabelDescriptionList"/>
    <dgm:cxn modelId="{35B7E2A1-EA59-4208-A6A6-7B205DE35058}" type="presParOf" srcId="{E400D911-0C51-4196-AB66-17C57C53C814}" destId="{C69A3DAA-1B84-4450-A072-EB11EA7BBE3A}" srcOrd="1" destOrd="0" presId="urn:microsoft.com/office/officeart/2018/2/layout/IconLabelDescriptionList"/>
    <dgm:cxn modelId="{DF35BD30-319E-4FE3-92BE-6B6A82ADC1E8}" type="presParOf" srcId="{E400D911-0C51-4196-AB66-17C57C53C814}" destId="{EBA82F43-3346-43CF-AF22-CB3C9DCF4D46}" srcOrd="2" destOrd="0" presId="urn:microsoft.com/office/officeart/2018/2/layout/IconLabelDescriptionList"/>
    <dgm:cxn modelId="{A2337604-066C-46E9-9BA0-F3DE618933D0}" type="presParOf" srcId="{E400D911-0C51-4196-AB66-17C57C53C814}" destId="{24702682-88CA-41D2-AD81-585189932EE3}" srcOrd="3" destOrd="0" presId="urn:microsoft.com/office/officeart/2018/2/layout/IconLabelDescriptionList"/>
    <dgm:cxn modelId="{A55CC52D-9984-4099-91D5-0BEB4A5E636F}" type="presParOf" srcId="{E400D911-0C51-4196-AB66-17C57C53C814}" destId="{3FD15AC2-2987-4CF2-AFEF-072875F5BEC8}" srcOrd="4" destOrd="0" presId="urn:microsoft.com/office/officeart/2018/2/layout/IconLabelDescriptionList"/>
    <dgm:cxn modelId="{870AFCC3-45FE-4F81-BA27-C486A27EE88B}" type="presParOf" srcId="{3F81714B-FDBE-43CA-A518-E0041499496E}" destId="{EA6C0CD8-5231-4460-A862-4437E600AE9B}" srcOrd="3" destOrd="0" presId="urn:microsoft.com/office/officeart/2018/2/layout/IconLabelDescriptionList"/>
    <dgm:cxn modelId="{384D337C-7D2F-4B42-B44B-30DABDD22D9C}" type="presParOf" srcId="{3F81714B-FDBE-43CA-A518-E0041499496E}" destId="{1BD659B6-2084-400B-9D04-38BC6C531DA8}" srcOrd="4" destOrd="0" presId="urn:microsoft.com/office/officeart/2018/2/layout/IconLabelDescriptionList"/>
    <dgm:cxn modelId="{709A70E9-7DA1-4010-954A-5E6565BE689F}" type="presParOf" srcId="{1BD659B6-2084-400B-9D04-38BC6C531DA8}" destId="{43D7E89B-7C14-4F03-BC1E-9F0EE5693001}" srcOrd="0" destOrd="0" presId="urn:microsoft.com/office/officeart/2018/2/layout/IconLabelDescriptionList"/>
    <dgm:cxn modelId="{1ABD6862-6919-40F9-B535-CFE96403F7E5}" type="presParOf" srcId="{1BD659B6-2084-400B-9D04-38BC6C531DA8}" destId="{EEC7B6BC-DD99-42C8-8A0A-D7A84FCCA872}" srcOrd="1" destOrd="0" presId="urn:microsoft.com/office/officeart/2018/2/layout/IconLabelDescriptionList"/>
    <dgm:cxn modelId="{1200D5FE-31C5-496C-B72F-1FE8DAA42A97}" type="presParOf" srcId="{1BD659B6-2084-400B-9D04-38BC6C531DA8}" destId="{41B8C5CD-78B2-49B8-92F4-4F78C4718027}" srcOrd="2" destOrd="0" presId="urn:microsoft.com/office/officeart/2018/2/layout/IconLabelDescriptionList"/>
    <dgm:cxn modelId="{0198785A-5D04-424D-8840-D4E01FB1D63B}" type="presParOf" srcId="{1BD659B6-2084-400B-9D04-38BC6C531DA8}" destId="{2C3EE2C2-AA4B-45A4-B359-56260C5D6445}" srcOrd="3" destOrd="0" presId="urn:microsoft.com/office/officeart/2018/2/layout/IconLabelDescriptionList"/>
    <dgm:cxn modelId="{1BDBE0BA-5FDA-400B-98CA-C3F564C721A2}" type="presParOf" srcId="{1BD659B6-2084-400B-9D04-38BC6C531DA8}" destId="{186984E1-B5B1-44B2-98F6-42B94582A312}" srcOrd="4" destOrd="0" presId="urn:microsoft.com/office/officeart/2018/2/layout/IconLabelDescriptionList"/>
    <dgm:cxn modelId="{DA1005DB-2E6E-4AAD-B62C-B1A602CB365F}" type="presParOf" srcId="{3F81714B-FDBE-43CA-A518-E0041499496E}" destId="{B3F161B8-05BD-4BE9-BA3C-7E179CEC2D5D}" srcOrd="5" destOrd="0" presId="urn:microsoft.com/office/officeart/2018/2/layout/IconLabelDescriptionList"/>
    <dgm:cxn modelId="{408E2FE1-52E7-44D7-A008-063BE2384DD0}" type="presParOf" srcId="{3F81714B-FDBE-43CA-A518-E0041499496E}" destId="{BB4E4767-DD4A-4C47-905D-46D48EC562AF}" srcOrd="6" destOrd="0" presId="urn:microsoft.com/office/officeart/2018/2/layout/IconLabelDescriptionList"/>
    <dgm:cxn modelId="{880A4AEB-6C46-4FD3-A387-F8C9D90D3521}" type="presParOf" srcId="{BB4E4767-DD4A-4C47-905D-46D48EC562AF}" destId="{518C333D-1722-442B-91A8-93880D54250D}" srcOrd="0" destOrd="0" presId="urn:microsoft.com/office/officeart/2018/2/layout/IconLabelDescriptionList"/>
    <dgm:cxn modelId="{A4ABFA4F-D97F-4C0D-A20F-37C347DAC426}" type="presParOf" srcId="{BB4E4767-DD4A-4C47-905D-46D48EC562AF}" destId="{0D2B118B-A95A-48E1-982D-F08422DF1CB0}" srcOrd="1" destOrd="0" presId="urn:microsoft.com/office/officeart/2018/2/layout/IconLabelDescriptionList"/>
    <dgm:cxn modelId="{0D13C75E-1CAD-4CB9-BBC7-35AB4EE25666}" type="presParOf" srcId="{BB4E4767-DD4A-4C47-905D-46D48EC562AF}" destId="{79C6BD1E-49DD-4E20-84D6-4E9EC78F8691}" srcOrd="2" destOrd="0" presId="urn:microsoft.com/office/officeart/2018/2/layout/IconLabelDescriptionList"/>
    <dgm:cxn modelId="{F67929FA-3727-45DF-83D9-E805F7855DDB}" type="presParOf" srcId="{BB4E4767-DD4A-4C47-905D-46D48EC562AF}" destId="{D6A84B68-9254-4C2F-B33B-B698929C17DD}" srcOrd="3" destOrd="0" presId="urn:microsoft.com/office/officeart/2018/2/layout/IconLabelDescriptionList"/>
    <dgm:cxn modelId="{D4894C8C-6530-49DA-A854-F257AC542E7B}" type="presParOf" srcId="{BB4E4767-DD4A-4C47-905D-46D48EC562AF}" destId="{A9E7C175-837F-482D-A036-6123DDEEC3C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9BC57-7097-48C0-97F3-82A0A840D67A}">
      <dsp:nvSpPr>
        <dsp:cNvPr id="0" name=""/>
        <dsp:cNvSpPr/>
      </dsp:nvSpPr>
      <dsp:spPr>
        <a:xfrm>
          <a:off x="5253" y="1416634"/>
          <a:ext cx="846070" cy="8460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B00BC4-7C32-45B6-A4ED-CA88909DA09F}">
      <dsp:nvSpPr>
        <dsp:cNvPr id="0" name=""/>
        <dsp:cNvSpPr/>
      </dsp:nvSpPr>
      <dsp:spPr>
        <a:xfrm>
          <a:off x="5253" y="2370645"/>
          <a:ext cx="2417343" cy="36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Kidney disease</a:t>
          </a:r>
        </a:p>
      </dsp:txBody>
      <dsp:txXfrm>
        <a:off x="5253" y="2370645"/>
        <a:ext cx="2417343" cy="362601"/>
      </dsp:txXfrm>
    </dsp:sp>
    <dsp:sp modelId="{EC8EBA9A-7F81-46F1-A335-4BC9E61350C8}">
      <dsp:nvSpPr>
        <dsp:cNvPr id="0" name=""/>
        <dsp:cNvSpPr/>
      </dsp:nvSpPr>
      <dsp:spPr>
        <a:xfrm>
          <a:off x="5253" y="2783452"/>
          <a:ext cx="2417343" cy="114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Regular screening is needed</a:t>
          </a:r>
        </a:p>
        <a:p>
          <a:pPr marL="0" lvl="0" indent="0" algn="l" defTabSz="577850">
            <a:lnSpc>
              <a:spcPct val="90000"/>
            </a:lnSpc>
            <a:spcBef>
              <a:spcPct val="0"/>
            </a:spcBef>
            <a:spcAft>
              <a:spcPct val="35000"/>
            </a:spcAft>
            <a:buNone/>
          </a:pPr>
          <a:r>
            <a:rPr lang="en-US" sz="1300" kern="1200" dirty="0"/>
            <a:t>Most common cause of kidney failure</a:t>
          </a:r>
        </a:p>
      </dsp:txBody>
      <dsp:txXfrm>
        <a:off x="5253" y="2783452"/>
        <a:ext cx="2417343" cy="1143438"/>
      </dsp:txXfrm>
    </dsp:sp>
    <dsp:sp modelId="{AC19BBE6-FB03-4620-9540-A19988E03A50}">
      <dsp:nvSpPr>
        <dsp:cNvPr id="0" name=""/>
        <dsp:cNvSpPr/>
      </dsp:nvSpPr>
      <dsp:spPr>
        <a:xfrm>
          <a:off x="2845632" y="1416634"/>
          <a:ext cx="846070" cy="8460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A82F43-3346-43CF-AF22-CB3C9DCF4D46}">
      <dsp:nvSpPr>
        <dsp:cNvPr id="0" name=""/>
        <dsp:cNvSpPr/>
      </dsp:nvSpPr>
      <dsp:spPr>
        <a:xfrm>
          <a:off x="2845632" y="2370645"/>
          <a:ext cx="2417343" cy="36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Foot ulcers / amputations</a:t>
          </a:r>
        </a:p>
      </dsp:txBody>
      <dsp:txXfrm>
        <a:off x="2845632" y="2370645"/>
        <a:ext cx="2417343" cy="362601"/>
      </dsp:txXfrm>
    </dsp:sp>
    <dsp:sp modelId="{3FD15AC2-2987-4CF2-AFEF-072875F5BEC8}">
      <dsp:nvSpPr>
        <dsp:cNvPr id="0" name=""/>
        <dsp:cNvSpPr/>
      </dsp:nvSpPr>
      <dsp:spPr>
        <a:xfrm>
          <a:off x="2845632" y="2783452"/>
          <a:ext cx="2417343" cy="114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Inspect feet daily</a:t>
          </a:r>
        </a:p>
        <a:p>
          <a:pPr marL="0" lvl="0" indent="0" algn="l" defTabSz="577850">
            <a:lnSpc>
              <a:spcPct val="90000"/>
            </a:lnSpc>
            <a:spcBef>
              <a:spcPct val="0"/>
            </a:spcBef>
            <a:spcAft>
              <a:spcPct val="35000"/>
            </a:spcAft>
            <a:buNone/>
          </a:pPr>
          <a:r>
            <a:rPr lang="en-US" sz="1300" kern="1200" dirty="0"/>
            <a:t>Wear socks and good shoes</a:t>
          </a:r>
        </a:p>
        <a:p>
          <a:pPr marL="0" lvl="0" indent="0" algn="l" defTabSz="577850">
            <a:lnSpc>
              <a:spcPct val="90000"/>
            </a:lnSpc>
            <a:spcBef>
              <a:spcPct val="0"/>
            </a:spcBef>
            <a:spcAft>
              <a:spcPct val="35000"/>
            </a:spcAft>
            <a:buNone/>
          </a:pPr>
          <a:r>
            <a:rPr lang="en-US" sz="1300" kern="1200" dirty="0"/>
            <a:t>Moisturize feet daily</a:t>
          </a:r>
        </a:p>
        <a:p>
          <a:pPr marL="0" lvl="0" indent="0" algn="l" defTabSz="577850">
            <a:lnSpc>
              <a:spcPct val="90000"/>
            </a:lnSpc>
            <a:spcBef>
              <a:spcPct val="0"/>
            </a:spcBef>
            <a:spcAft>
              <a:spcPct val="35000"/>
            </a:spcAft>
            <a:buNone/>
          </a:pPr>
          <a:r>
            <a:rPr lang="en-US" sz="1300" kern="1200" dirty="0"/>
            <a:t>Get sores treated immediately to avoid amputations</a:t>
          </a:r>
        </a:p>
      </dsp:txBody>
      <dsp:txXfrm>
        <a:off x="2845632" y="2783452"/>
        <a:ext cx="2417343" cy="1143438"/>
      </dsp:txXfrm>
    </dsp:sp>
    <dsp:sp modelId="{43D7E89B-7C14-4F03-BC1E-9F0EE5693001}">
      <dsp:nvSpPr>
        <dsp:cNvPr id="0" name=""/>
        <dsp:cNvSpPr/>
      </dsp:nvSpPr>
      <dsp:spPr>
        <a:xfrm>
          <a:off x="5686011" y="1416634"/>
          <a:ext cx="846070" cy="8460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B8C5CD-78B2-49B8-92F4-4F78C4718027}">
      <dsp:nvSpPr>
        <dsp:cNvPr id="0" name=""/>
        <dsp:cNvSpPr/>
      </dsp:nvSpPr>
      <dsp:spPr>
        <a:xfrm>
          <a:off x="5686011" y="2370645"/>
          <a:ext cx="2417343" cy="36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Loss of vision </a:t>
          </a:r>
        </a:p>
      </dsp:txBody>
      <dsp:txXfrm>
        <a:off x="5686011" y="2370645"/>
        <a:ext cx="2417343" cy="362601"/>
      </dsp:txXfrm>
    </dsp:sp>
    <dsp:sp modelId="{186984E1-B5B1-44B2-98F6-42B94582A312}">
      <dsp:nvSpPr>
        <dsp:cNvPr id="0" name=""/>
        <dsp:cNvSpPr/>
      </dsp:nvSpPr>
      <dsp:spPr>
        <a:xfrm>
          <a:off x="5686011" y="2783452"/>
          <a:ext cx="2417343" cy="114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Screening needed, sunglasses</a:t>
          </a:r>
        </a:p>
        <a:p>
          <a:pPr marL="0" lvl="0" indent="0" algn="l" defTabSz="577850">
            <a:lnSpc>
              <a:spcPct val="90000"/>
            </a:lnSpc>
            <a:spcBef>
              <a:spcPct val="0"/>
            </a:spcBef>
            <a:spcAft>
              <a:spcPct val="35000"/>
            </a:spcAft>
            <a:buNone/>
          </a:pPr>
          <a:r>
            <a:rPr lang="en-US" sz="1300" kern="1200"/>
            <a:t>50% more likely cataracts</a:t>
          </a:r>
        </a:p>
        <a:p>
          <a:pPr marL="0" lvl="0" indent="0" algn="l" defTabSz="577850">
            <a:lnSpc>
              <a:spcPct val="90000"/>
            </a:lnSpc>
            <a:spcBef>
              <a:spcPct val="0"/>
            </a:spcBef>
            <a:spcAft>
              <a:spcPct val="35000"/>
            </a:spcAft>
            <a:buNone/>
          </a:pPr>
          <a:r>
            <a:rPr lang="en-US" sz="1300" kern="1200" dirty="0"/>
            <a:t>Retina changes</a:t>
          </a:r>
        </a:p>
      </dsp:txBody>
      <dsp:txXfrm>
        <a:off x="5686011" y="2783452"/>
        <a:ext cx="2417343" cy="1143438"/>
      </dsp:txXfrm>
    </dsp:sp>
    <dsp:sp modelId="{518C333D-1722-442B-91A8-93880D54250D}">
      <dsp:nvSpPr>
        <dsp:cNvPr id="0" name=""/>
        <dsp:cNvSpPr/>
      </dsp:nvSpPr>
      <dsp:spPr>
        <a:xfrm>
          <a:off x="8526389" y="1416634"/>
          <a:ext cx="846070" cy="8460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6BD1E-49DD-4E20-84D6-4E9EC78F8691}">
      <dsp:nvSpPr>
        <dsp:cNvPr id="0" name=""/>
        <dsp:cNvSpPr/>
      </dsp:nvSpPr>
      <dsp:spPr>
        <a:xfrm>
          <a:off x="8526389" y="2370645"/>
          <a:ext cx="2417343" cy="36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Cardiovascular disease</a:t>
          </a:r>
        </a:p>
      </dsp:txBody>
      <dsp:txXfrm>
        <a:off x="8526389" y="2370645"/>
        <a:ext cx="2417343" cy="362601"/>
      </dsp:txXfrm>
    </dsp:sp>
    <dsp:sp modelId="{A9E7C175-837F-482D-A036-6123DDEEC3CB}">
      <dsp:nvSpPr>
        <dsp:cNvPr id="0" name=""/>
        <dsp:cNvSpPr/>
      </dsp:nvSpPr>
      <dsp:spPr>
        <a:xfrm>
          <a:off x="8526389" y="2783452"/>
          <a:ext cx="2417343" cy="114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Heart attacks / strokes</a:t>
          </a:r>
        </a:p>
        <a:p>
          <a:pPr marL="0" lvl="0" indent="0" algn="l" defTabSz="577850">
            <a:lnSpc>
              <a:spcPct val="90000"/>
            </a:lnSpc>
            <a:spcBef>
              <a:spcPct val="0"/>
            </a:spcBef>
            <a:spcAft>
              <a:spcPct val="35000"/>
            </a:spcAft>
            <a:buNone/>
          </a:pPr>
          <a:r>
            <a:rPr lang="en-US" sz="1300" kern="1200"/>
            <a:t>Heart disease #1 killer</a:t>
          </a:r>
        </a:p>
      </dsp:txBody>
      <dsp:txXfrm>
        <a:off x="8526389" y="2783452"/>
        <a:ext cx="2417343" cy="114343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AA9251-A109-4859-9757-C38154053DA4}" type="datetimeFigureOut">
              <a:rPr lang="en-US" smtClean="0"/>
              <a:t>8/28/2023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540AF2-8DAD-4FAB-AA38-52FC134503E8}" type="slidenum">
              <a:rPr lang="en-US" smtClean="0"/>
              <a:t>‹#›</a:t>
            </a:fld>
            <a:endParaRPr lang="en-US"/>
          </a:p>
        </p:txBody>
      </p:sp>
    </p:spTree>
    <p:extLst>
      <p:ext uri="{BB962C8B-B14F-4D97-AF65-F5344CB8AC3E}">
        <p14:creationId xmlns:p14="http://schemas.microsoft.com/office/powerpoint/2010/main" val="41900958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gonzale@touro.edu" TargetMode="External"/><Relationship Id="rId2" Type="http://schemas.openxmlformats.org/officeDocument/2006/relationships/hyperlink" Target="mailto:redgewor@touro.edu" TargetMode="External"/><Relationship Id="rId1" Type="http://schemas.openxmlformats.org/officeDocument/2006/relationships/slideLayout" Target="../slideLayouts/slideLayout2.xml"/><Relationship Id="rId4" Type="http://schemas.openxmlformats.org/officeDocument/2006/relationships/hyperlink" Target="https://tun.touro.edu/"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mericashealthrankings.org/explore/measures/PCP_NPPES" TargetMode="External"/><Relationship Id="rId2" Type="http://schemas.openxmlformats.org/officeDocument/2006/relationships/hyperlink" Target="https://endhomelessness.org/homelessness-in-america/homelessness-statistics/state-of-homelessness/" TargetMode="External"/><Relationship Id="rId1" Type="http://schemas.openxmlformats.org/officeDocument/2006/relationships/slideLayout" Target="../slideLayouts/slideLayout2.xml"/><Relationship Id="rId6" Type="http://schemas.openxmlformats.org/officeDocument/2006/relationships/hyperlink" Target="https://www.cdc.gov/vitalsigns/aces/index.html#:~:text=Toxic%20stress%20from%20ACEs%20can,However%2C%20ACEs%20can%20be%20prevented." TargetMode="External"/><Relationship Id="rId5" Type="http://schemas.openxmlformats.org/officeDocument/2006/relationships/hyperlink" Target="https://www.ncbi.nlm.nih.gov/pmc/articles/PMC4833089/" TargetMode="External"/><Relationship Id="rId4" Type="http://schemas.openxmlformats.org/officeDocument/2006/relationships/hyperlink" Target="https://endhomelessness.org/blog/recognizing-women-experiencing-homelessness-a-womens-history-month-spotlight-on-downtown-womens-center/"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B736-194A-8372-4666-63EC348AA7D4}"/>
              </a:ext>
            </a:extLst>
          </p:cNvPr>
          <p:cNvSpPr>
            <a:spLocks noGrp="1"/>
          </p:cNvSpPr>
          <p:nvPr>
            <p:ph type="title"/>
          </p:nvPr>
        </p:nvSpPr>
        <p:spPr/>
        <p:txBody>
          <a:bodyPr>
            <a:normAutofit fontScale="90000"/>
          </a:bodyPr>
          <a:lstStyle/>
          <a:p>
            <a:pPr algn="ctr"/>
            <a:r>
              <a:rPr lang="en-US" dirty="0"/>
              <a:t>Youth and Transitional Youth – </a:t>
            </a:r>
            <a:br>
              <a:rPr lang="en-US" dirty="0"/>
            </a:br>
            <a:r>
              <a:rPr lang="en-US" dirty="0"/>
              <a:t>Medical Concerns</a:t>
            </a:r>
          </a:p>
        </p:txBody>
      </p:sp>
      <p:sp>
        <p:nvSpPr>
          <p:cNvPr id="3" name="Content Placeholder 2">
            <a:extLst>
              <a:ext uri="{FF2B5EF4-FFF2-40B4-BE49-F238E27FC236}">
                <a16:creationId xmlns:a16="http://schemas.microsoft.com/office/drawing/2014/main" id="{2BDD10EB-F86C-1D3C-94A1-B515E42518B0}"/>
              </a:ext>
            </a:extLst>
          </p:cNvPr>
          <p:cNvSpPr>
            <a:spLocks noGrp="1"/>
          </p:cNvSpPr>
          <p:nvPr>
            <p:ph idx="1"/>
          </p:nvPr>
        </p:nvSpPr>
        <p:spPr>
          <a:xfrm>
            <a:off x="607936" y="1898776"/>
            <a:ext cx="5951360" cy="4867783"/>
          </a:xfrm>
        </p:spPr>
        <p:txBody>
          <a:bodyPr>
            <a:normAutofit fontScale="92500" lnSpcReduction="10000"/>
          </a:bodyPr>
          <a:lstStyle/>
          <a:p>
            <a:r>
              <a:rPr lang="en-US" dirty="0"/>
              <a:t>Screening/testing:</a:t>
            </a:r>
          </a:p>
          <a:p>
            <a:pPr lvl="1"/>
            <a:r>
              <a:rPr lang="en-US" dirty="0"/>
              <a:t>Recognize ACEs </a:t>
            </a:r>
          </a:p>
          <a:p>
            <a:pPr lvl="1"/>
            <a:r>
              <a:rPr lang="en-US" dirty="0"/>
              <a:t>STIs if sexually active</a:t>
            </a:r>
          </a:p>
          <a:p>
            <a:pPr lvl="1"/>
            <a:r>
              <a:rPr lang="en-US" dirty="0"/>
              <a:t>Screening for intimate partner violence</a:t>
            </a:r>
          </a:p>
          <a:p>
            <a:r>
              <a:rPr lang="en-US" dirty="0"/>
              <a:t>Treatment:</a:t>
            </a:r>
          </a:p>
          <a:p>
            <a:pPr lvl="1"/>
            <a:r>
              <a:rPr lang="en-US" dirty="0"/>
              <a:t>Trauma informed care</a:t>
            </a:r>
          </a:p>
          <a:p>
            <a:pPr lvl="1"/>
            <a:r>
              <a:rPr lang="en-US" dirty="0"/>
              <a:t>Can be difficult if not an emancipated minor</a:t>
            </a:r>
          </a:p>
          <a:p>
            <a:pPr lvl="1"/>
            <a:r>
              <a:rPr lang="en-US" dirty="0"/>
              <a:t>General exceptions</a:t>
            </a:r>
          </a:p>
          <a:p>
            <a:r>
              <a:rPr lang="en-US" dirty="0"/>
              <a:t>Preventative care:</a:t>
            </a:r>
          </a:p>
          <a:p>
            <a:pPr lvl="1"/>
            <a:r>
              <a:rPr lang="en-US" dirty="0"/>
              <a:t>Childhood vaccines</a:t>
            </a:r>
          </a:p>
          <a:p>
            <a:pPr lvl="1"/>
            <a:r>
              <a:rPr lang="en-US" dirty="0"/>
              <a:t>Meningitis vaccine</a:t>
            </a:r>
          </a:p>
          <a:p>
            <a:pPr lvl="1"/>
            <a:r>
              <a:rPr lang="en-US" dirty="0"/>
              <a:t>Gardasil vaccine</a:t>
            </a:r>
          </a:p>
          <a:p>
            <a:pPr lvl="1"/>
            <a:r>
              <a:rPr lang="en-US" dirty="0"/>
              <a:t>Birth control </a:t>
            </a:r>
          </a:p>
        </p:txBody>
      </p:sp>
      <p:pic>
        <p:nvPicPr>
          <p:cNvPr id="11266" name="Picture 2" descr="11 Reasons Your Period Is Irregular That You Shouldn't Ignore">
            <a:extLst>
              <a:ext uri="{FF2B5EF4-FFF2-40B4-BE49-F238E27FC236}">
                <a16:creationId xmlns:a16="http://schemas.microsoft.com/office/drawing/2014/main" id="{9FBB503A-5B4B-D8C9-AABB-E7585CDF12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81"/>
          <a:stretch/>
        </p:blipFill>
        <p:spPr bwMode="auto">
          <a:xfrm>
            <a:off x="6705600" y="2276727"/>
            <a:ext cx="4777740" cy="353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57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5FEF-FC09-2519-2907-39FB4BABFF7B}"/>
              </a:ext>
            </a:extLst>
          </p:cNvPr>
          <p:cNvSpPr>
            <a:spLocks noGrp="1"/>
          </p:cNvSpPr>
          <p:nvPr>
            <p:ph type="title"/>
          </p:nvPr>
        </p:nvSpPr>
        <p:spPr/>
        <p:txBody>
          <a:bodyPr>
            <a:normAutofit fontScale="90000"/>
          </a:bodyPr>
          <a:lstStyle/>
          <a:p>
            <a:pPr algn="ctr"/>
            <a:r>
              <a:rPr lang="en-US" dirty="0"/>
              <a:t>Alcohol Use Disorder (AUD) – </a:t>
            </a:r>
            <a:br>
              <a:rPr lang="en-US" dirty="0"/>
            </a:br>
            <a:r>
              <a:rPr lang="en-US" dirty="0"/>
              <a:t>Alcohol Cessation</a:t>
            </a:r>
          </a:p>
        </p:txBody>
      </p:sp>
      <p:sp>
        <p:nvSpPr>
          <p:cNvPr id="3" name="Content Placeholder 2">
            <a:extLst>
              <a:ext uri="{FF2B5EF4-FFF2-40B4-BE49-F238E27FC236}">
                <a16:creationId xmlns:a16="http://schemas.microsoft.com/office/drawing/2014/main" id="{FBDC05DD-2036-2150-4099-52D7264F922F}"/>
              </a:ext>
            </a:extLst>
          </p:cNvPr>
          <p:cNvSpPr>
            <a:spLocks noGrp="1"/>
          </p:cNvSpPr>
          <p:nvPr>
            <p:ph idx="1"/>
          </p:nvPr>
        </p:nvSpPr>
        <p:spPr>
          <a:xfrm>
            <a:off x="538976" y="2586037"/>
            <a:ext cx="7457262" cy="4135438"/>
          </a:xfrm>
        </p:spPr>
        <p:txBody>
          <a:bodyPr>
            <a:normAutofit lnSpcReduction="10000"/>
          </a:bodyPr>
          <a:lstStyle/>
          <a:p>
            <a:r>
              <a:rPr lang="en-US" dirty="0"/>
              <a:t>Withdrawal begins 10-12 hours after last drink</a:t>
            </a:r>
          </a:p>
          <a:p>
            <a:r>
              <a:rPr lang="en-US" dirty="0"/>
              <a:t>Delirium Tremens begin 24-48 hours </a:t>
            </a:r>
          </a:p>
          <a:p>
            <a:r>
              <a:rPr lang="en-US" dirty="0"/>
              <a:t>Untreated DTs can result in seizures, aspiration pneumonia, delirium, and death</a:t>
            </a:r>
          </a:p>
          <a:p>
            <a:r>
              <a:rPr lang="en-US" dirty="0">
                <a:solidFill>
                  <a:srgbClr val="FFFF00"/>
                </a:solidFill>
              </a:rPr>
              <a:t>5-15%</a:t>
            </a:r>
            <a:r>
              <a:rPr lang="en-US" dirty="0"/>
              <a:t> mortality rate if untreated</a:t>
            </a:r>
          </a:p>
          <a:p>
            <a:r>
              <a:rPr lang="en-US" dirty="0"/>
              <a:t>Requires in-patient treatment</a:t>
            </a:r>
          </a:p>
          <a:p>
            <a:endParaRPr lang="en-US" dirty="0"/>
          </a:p>
          <a:p>
            <a:r>
              <a:rPr lang="en-US" dirty="0"/>
              <a:t>Benzos – abrupt withdrawal is </a:t>
            </a:r>
            <a:r>
              <a:rPr lang="en-US" b="1" dirty="0"/>
              <a:t>dangerous</a:t>
            </a:r>
            <a:r>
              <a:rPr lang="en-US" dirty="0"/>
              <a:t>, similar treatment to avoid seizures and death</a:t>
            </a:r>
          </a:p>
          <a:p>
            <a:endParaRPr lang="en-US" dirty="0"/>
          </a:p>
        </p:txBody>
      </p:sp>
      <p:pic>
        <p:nvPicPr>
          <p:cNvPr id="3074" name="Picture 2" descr="Martini glass with blue tint and liquid spilling out the top">
            <a:extLst>
              <a:ext uri="{FF2B5EF4-FFF2-40B4-BE49-F238E27FC236}">
                <a16:creationId xmlns:a16="http://schemas.microsoft.com/office/drawing/2014/main" id="{FF7401A3-5E26-978A-1980-332E182DE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6917" y="1985962"/>
            <a:ext cx="3411846"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95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14EB-8ED2-8221-077F-2AB059FA0BF1}"/>
              </a:ext>
            </a:extLst>
          </p:cNvPr>
          <p:cNvSpPr>
            <a:spLocks noGrp="1"/>
          </p:cNvSpPr>
          <p:nvPr>
            <p:ph type="title"/>
          </p:nvPr>
        </p:nvSpPr>
        <p:spPr/>
        <p:txBody>
          <a:bodyPr/>
          <a:lstStyle/>
          <a:p>
            <a:pPr algn="ctr"/>
            <a:r>
              <a:rPr lang="en-US" dirty="0"/>
              <a:t>Substance Use Disorder - Heat</a:t>
            </a:r>
          </a:p>
        </p:txBody>
      </p:sp>
      <p:pic>
        <p:nvPicPr>
          <p:cNvPr id="17410" name="Picture 2" descr="How Many People with Serious Mental Illness Are Homeless? - Treatment  Advocacy Center">
            <a:extLst>
              <a:ext uri="{FF2B5EF4-FFF2-40B4-BE49-F238E27FC236}">
                <a16:creationId xmlns:a16="http://schemas.microsoft.com/office/drawing/2014/main" id="{75FC8148-2F1E-37CB-6F00-232BA8AFBD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8"/>
          <a:stretch/>
        </p:blipFill>
        <p:spPr bwMode="auto">
          <a:xfrm>
            <a:off x="1170431" y="2390929"/>
            <a:ext cx="4439179"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Gravely Disabled' Homeless Forced Into Mental Health Care in More States -  Stateline">
            <a:extLst>
              <a:ext uri="{FF2B5EF4-FFF2-40B4-BE49-F238E27FC236}">
                <a16:creationId xmlns:a16="http://schemas.microsoft.com/office/drawing/2014/main" id="{EE6A7533-E53B-CD94-C61E-05EBB3D3D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351621"/>
            <a:ext cx="5332611"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40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237B-A270-6F32-EDFA-0BF556D242A9}"/>
              </a:ext>
            </a:extLst>
          </p:cNvPr>
          <p:cNvSpPr>
            <a:spLocks noGrp="1"/>
          </p:cNvSpPr>
          <p:nvPr>
            <p:ph type="title"/>
          </p:nvPr>
        </p:nvSpPr>
        <p:spPr/>
        <p:txBody>
          <a:bodyPr>
            <a:normAutofit fontScale="90000"/>
          </a:bodyPr>
          <a:lstStyle/>
          <a:p>
            <a:pPr algn="ctr"/>
            <a:r>
              <a:rPr lang="en-US" dirty="0"/>
              <a:t>Substance Use Disorder (SUD) – </a:t>
            </a:r>
            <a:br>
              <a:rPr lang="en-US" dirty="0"/>
            </a:br>
            <a:r>
              <a:rPr lang="en-US" dirty="0"/>
              <a:t>Medical Concerns</a:t>
            </a:r>
          </a:p>
        </p:txBody>
      </p:sp>
      <p:sp>
        <p:nvSpPr>
          <p:cNvPr id="3" name="Content Placeholder 2">
            <a:extLst>
              <a:ext uri="{FF2B5EF4-FFF2-40B4-BE49-F238E27FC236}">
                <a16:creationId xmlns:a16="http://schemas.microsoft.com/office/drawing/2014/main" id="{CE8B8FBD-374A-9FE2-EE53-D78E54C4E3F3}"/>
              </a:ext>
            </a:extLst>
          </p:cNvPr>
          <p:cNvSpPr>
            <a:spLocks noGrp="1"/>
          </p:cNvSpPr>
          <p:nvPr>
            <p:ph idx="1"/>
          </p:nvPr>
        </p:nvSpPr>
        <p:spPr>
          <a:xfrm>
            <a:off x="362712" y="1906968"/>
            <a:ext cx="6928104" cy="4786439"/>
          </a:xfrm>
        </p:spPr>
        <p:txBody>
          <a:bodyPr>
            <a:normAutofit fontScale="92500"/>
          </a:bodyPr>
          <a:lstStyle/>
          <a:p>
            <a:r>
              <a:rPr lang="en-US" dirty="0"/>
              <a:t>Screening/testing:</a:t>
            </a:r>
          </a:p>
          <a:p>
            <a:pPr lvl="1"/>
            <a:r>
              <a:rPr lang="en-US" dirty="0"/>
              <a:t>HIV / Hep C screening (if injecting / sexual exposure)</a:t>
            </a:r>
          </a:p>
          <a:p>
            <a:pPr lvl="1"/>
            <a:r>
              <a:rPr lang="en-US" dirty="0"/>
              <a:t>Screening for other mental health conditions</a:t>
            </a:r>
          </a:p>
          <a:p>
            <a:pPr lvl="1"/>
            <a:r>
              <a:rPr lang="en-US" dirty="0"/>
              <a:t>Liver disease in those with significant alcohol use</a:t>
            </a:r>
          </a:p>
          <a:p>
            <a:r>
              <a:rPr lang="en-US" dirty="0"/>
              <a:t>Treatment:</a:t>
            </a:r>
          </a:p>
          <a:p>
            <a:pPr lvl="1"/>
            <a:r>
              <a:rPr lang="en-US" dirty="0"/>
              <a:t>Reduce barriers to care</a:t>
            </a:r>
          </a:p>
          <a:p>
            <a:pPr lvl="1"/>
            <a:r>
              <a:rPr lang="en-US" dirty="0"/>
              <a:t>Burns – wound care</a:t>
            </a:r>
          </a:p>
          <a:p>
            <a:pPr lvl="1"/>
            <a:r>
              <a:rPr lang="en-US" dirty="0"/>
              <a:t>Injectors – skin abscesses, wound care</a:t>
            </a:r>
          </a:p>
          <a:p>
            <a:pPr lvl="1"/>
            <a:r>
              <a:rPr lang="en-US" dirty="0"/>
              <a:t>In-patient rehab especially alcohol or benzo use</a:t>
            </a:r>
          </a:p>
          <a:p>
            <a:r>
              <a:rPr lang="en-US" dirty="0"/>
              <a:t>Preventative care:</a:t>
            </a:r>
          </a:p>
          <a:p>
            <a:pPr lvl="1"/>
            <a:r>
              <a:rPr lang="en-US" dirty="0"/>
              <a:t>Harm reduction – needles, </a:t>
            </a:r>
            <a:r>
              <a:rPr lang="en-US" dirty="0" err="1"/>
              <a:t>PreP</a:t>
            </a:r>
            <a:endParaRPr lang="en-US" dirty="0"/>
          </a:p>
          <a:p>
            <a:pPr lvl="1"/>
            <a:r>
              <a:rPr lang="en-US" dirty="0"/>
              <a:t>Vaccines: Hep A, flu, COVID</a:t>
            </a:r>
          </a:p>
        </p:txBody>
      </p:sp>
      <p:pic>
        <p:nvPicPr>
          <p:cNvPr id="13314" name="Picture 2" descr="How Social Connections Influence Drug, Alcohol Use In Homeless Youth">
            <a:extLst>
              <a:ext uri="{FF2B5EF4-FFF2-40B4-BE49-F238E27FC236}">
                <a16:creationId xmlns:a16="http://schemas.microsoft.com/office/drawing/2014/main" id="{59261942-143D-DE47-5F1E-444FC05C4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1351" y="2571399"/>
            <a:ext cx="3448050"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569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9DC6-D11B-2B96-52E2-2341736B0F36}"/>
              </a:ext>
            </a:extLst>
          </p:cNvPr>
          <p:cNvSpPr>
            <a:spLocks noGrp="1"/>
          </p:cNvSpPr>
          <p:nvPr>
            <p:ph type="title"/>
          </p:nvPr>
        </p:nvSpPr>
        <p:spPr/>
        <p:txBody>
          <a:bodyPr/>
          <a:lstStyle/>
          <a:p>
            <a:pPr algn="ctr"/>
            <a:r>
              <a:rPr lang="en-US" dirty="0"/>
              <a:t>Immigrants - Statistics</a:t>
            </a:r>
          </a:p>
        </p:txBody>
      </p:sp>
      <p:sp>
        <p:nvSpPr>
          <p:cNvPr id="3" name="Content Placeholder 2">
            <a:extLst>
              <a:ext uri="{FF2B5EF4-FFF2-40B4-BE49-F238E27FC236}">
                <a16:creationId xmlns:a16="http://schemas.microsoft.com/office/drawing/2014/main" id="{50DE30FE-635D-3C8C-ACC3-63C48B743439}"/>
              </a:ext>
            </a:extLst>
          </p:cNvPr>
          <p:cNvSpPr>
            <a:spLocks noGrp="1"/>
          </p:cNvSpPr>
          <p:nvPr>
            <p:ph idx="1"/>
          </p:nvPr>
        </p:nvSpPr>
        <p:spPr>
          <a:xfrm>
            <a:off x="559168" y="1850009"/>
            <a:ext cx="6378080" cy="4351338"/>
          </a:xfrm>
        </p:spPr>
        <p:txBody>
          <a:bodyPr>
            <a:normAutofit/>
          </a:bodyPr>
          <a:lstStyle/>
          <a:p>
            <a:r>
              <a:rPr lang="en-US" dirty="0"/>
              <a:t>Immigrants may not have childhood screening and vaccinations</a:t>
            </a:r>
          </a:p>
          <a:p>
            <a:r>
              <a:rPr lang="en-US" dirty="0"/>
              <a:t>Immigrants vs. refugees</a:t>
            </a:r>
          </a:p>
          <a:p>
            <a:r>
              <a:rPr lang="en-US" dirty="0"/>
              <a:t>May be unable to access resources due to immigration status</a:t>
            </a:r>
          </a:p>
          <a:p>
            <a:r>
              <a:rPr lang="en-US" dirty="0"/>
              <a:t>Often in dangerous conditions:</a:t>
            </a:r>
          </a:p>
          <a:p>
            <a:pPr lvl="1"/>
            <a:r>
              <a:rPr lang="en-US" dirty="0"/>
              <a:t>Work – no OSHA Exposure to chemicals, dangerous environments</a:t>
            </a:r>
          </a:p>
          <a:p>
            <a:pPr lvl="1"/>
            <a:r>
              <a:rPr lang="en-US" dirty="0"/>
              <a:t>Living – camps, housing conditions</a:t>
            </a:r>
          </a:p>
          <a:p>
            <a:endParaRPr lang="en-US" dirty="0"/>
          </a:p>
          <a:p>
            <a:endParaRPr lang="en-US" dirty="0"/>
          </a:p>
        </p:txBody>
      </p:sp>
      <p:pic>
        <p:nvPicPr>
          <p:cNvPr id="14338" name="Picture 2" descr="Clark County may close bridges where homeless people camp | Las Vegas  Review-Journal">
            <a:extLst>
              <a:ext uri="{FF2B5EF4-FFF2-40B4-BE49-F238E27FC236}">
                <a16:creationId xmlns:a16="http://schemas.microsoft.com/office/drawing/2014/main" id="{8D7E318B-7461-E7D5-D2C7-4A823D9EE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532" y="2340864"/>
            <a:ext cx="4507992" cy="300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197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971A-FAC3-8395-2D40-553C1ED99357}"/>
              </a:ext>
            </a:extLst>
          </p:cNvPr>
          <p:cNvSpPr>
            <a:spLocks noGrp="1"/>
          </p:cNvSpPr>
          <p:nvPr>
            <p:ph type="title"/>
          </p:nvPr>
        </p:nvSpPr>
        <p:spPr/>
        <p:txBody>
          <a:bodyPr/>
          <a:lstStyle/>
          <a:p>
            <a:pPr algn="ctr"/>
            <a:r>
              <a:rPr lang="en-US" dirty="0"/>
              <a:t>Immigrants – Medical Concerns</a:t>
            </a:r>
          </a:p>
        </p:txBody>
      </p:sp>
      <p:sp>
        <p:nvSpPr>
          <p:cNvPr id="3" name="Content Placeholder 2">
            <a:extLst>
              <a:ext uri="{FF2B5EF4-FFF2-40B4-BE49-F238E27FC236}">
                <a16:creationId xmlns:a16="http://schemas.microsoft.com/office/drawing/2014/main" id="{F8A6715A-B7D6-8FD8-1D98-F693FF38EC93}"/>
              </a:ext>
            </a:extLst>
          </p:cNvPr>
          <p:cNvSpPr>
            <a:spLocks noGrp="1"/>
          </p:cNvSpPr>
          <p:nvPr>
            <p:ph idx="1"/>
          </p:nvPr>
        </p:nvSpPr>
        <p:spPr>
          <a:xfrm>
            <a:off x="400672" y="1690687"/>
            <a:ext cx="11608448" cy="4952047"/>
          </a:xfrm>
        </p:spPr>
        <p:txBody>
          <a:bodyPr/>
          <a:lstStyle/>
          <a:p>
            <a:r>
              <a:rPr lang="en-US" dirty="0"/>
              <a:t>Tuberculosis – active vs. latent TB, 1:10 of latent become active</a:t>
            </a:r>
          </a:p>
          <a:p>
            <a:pPr lvl="1"/>
            <a:r>
              <a:rPr lang="en-US" dirty="0"/>
              <a:t>High in homeless populations</a:t>
            </a:r>
          </a:p>
          <a:p>
            <a:pPr lvl="1"/>
            <a:r>
              <a:rPr lang="en-US" dirty="0"/>
              <a:t>Even higher in immigrant populations from endemic countries</a:t>
            </a:r>
          </a:p>
          <a:p>
            <a:endParaRPr lang="en-US" dirty="0"/>
          </a:p>
          <a:p>
            <a:endParaRPr lang="en-US" dirty="0"/>
          </a:p>
          <a:p>
            <a:endParaRPr lang="en-US" dirty="0"/>
          </a:p>
          <a:p>
            <a:endParaRPr lang="en-US" dirty="0"/>
          </a:p>
          <a:p>
            <a:r>
              <a:rPr lang="en-US" dirty="0"/>
              <a:t>Hepatitis B – more likely to have CHB if from endemic countries</a:t>
            </a:r>
          </a:p>
          <a:p>
            <a:pPr lvl="1"/>
            <a:r>
              <a:rPr lang="en-US" dirty="0"/>
              <a:t>Central America, Asia, Africa, Middle East</a:t>
            </a:r>
          </a:p>
          <a:p>
            <a:pPr lvl="1"/>
            <a:r>
              <a:rPr lang="en-US" dirty="0"/>
              <a:t>Vertical transmission is common, and may not get vaccinated</a:t>
            </a:r>
          </a:p>
          <a:p>
            <a:endParaRPr lang="en-US" dirty="0"/>
          </a:p>
        </p:txBody>
      </p:sp>
      <p:pic>
        <p:nvPicPr>
          <p:cNvPr id="15362" name="Picture 2" descr="Tuberculosis: Risk Factors, Causes, and Prevention">
            <a:extLst>
              <a:ext uri="{FF2B5EF4-FFF2-40B4-BE49-F238E27FC236}">
                <a16:creationId xmlns:a16="http://schemas.microsoft.com/office/drawing/2014/main" id="{F440D837-1A79-5766-0785-1BC77D5F1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596" y="3096767"/>
            <a:ext cx="3162088" cy="177812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epatitis B | Hepatitis B Vaccine | Will I Die Young? | More Health Less  HealthCare">
            <a:extLst>
              <a:ext uri="{FF2B5EF4-FFF2-40B4-BE49-F238E27FC236}">
                <a16:creationId xmlns:a16="http://schemas.microsoft.com/office/drawing/2014/main" id="{83F3CFDB-5184-E7BB-A8CE-05F28D936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901" y="3014472"/>
            <a:ext cx="3137725" cy="187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386" name="Picture 2" descr="Some immigrants, hard hit by economic fallout, lose homes | AP News">
            <a:extLst>
              <a:ext uri="{FF2B5EF4-FFF2-40B4-BE49-F238E27FC236}">
                <a16:creationId xmlns:a16="http://schemas.microsoft.com/office/drawing/2014/main" id="{F3CC878B-8FCA-8339-CF38-30F2DC72D9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39" r="11350"/>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6391" name="Rectangle 16390">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C89DC6-D11B-2B96-52E2-2341736B0F36}"/>
              </a:ext>
            </a:extLst>
          </p:cNvPr>
          <p:cNvSpPr>
            <a:spLocks noGrp="1"/>
          </p:cNvSpPr>
          <p:nvPr>
            <p:ph type="title"/>
          </p:nvPr>
        </p:nvSpPr>
        <p:spPr>
          <a:xfrm>
            <a:off x="838201" y="365125"/>
            <a:ext cx="4854676" cy="1325563"/>
          </a:xfrm>
        </p:spPr>
        <p:txBody>
          <a:bodyPr>
            <a:normAutofit/>
          </a:bodyPr>
          <a:lstStyle/>
          <a:p>
            <a:pPr algn="ctr"/>
            <a:r>
              <a:rPr lang="en-US" sz="4200" dirty="0"/>
              <a:t>Immigrants – Medical Concerns</a:t>
            </a:r>
          </a:p>
        </p:txBody>
      </p:sp>
      <p:sp>
        <p:nvSpPr>
          <p:cNvPr id="3" name="Content Placeholder 2">
            <a:extLst>
              <a:ext uri="{FF2B5EF4-FFF2-40B4-BE49-F238E27FC236}">
                <a16:creationId xmlns:a16="http://schemas.microsoft.com/office/drawing/2014/main" id="{50DE30FE-635D-3C8C-ACC3-63C48B743439}"/>
              </a:ext>
            </a:extLst>
          </p:cNvPr>
          <p:cNvSpPr>
            <a:spLocks noGrp="1"/>
          </p:cNvSpPr>
          <p:nvPr>
            <p:ph idx="1"/>
          </p:nvPr>
        </p:nvSpPr>
        <p:spPr>
          <a:xfrm>
            <a:off x="838201" y="1923948"/>
            <a:ext cx="4572877" cy="4351338"/>
          </a:xfrm>
        </p:spPr>
        <p:txBody>
          <a:bodyPr>
            <a:normAutofit/>
          </a:bodyPr>
          <a:lstStyle/>
          <a:p>
            <a:r>
              <a:rPr lang="en-US" dirty="0"/>
              <a:t>Screening/testing:</a:t>
            </a:r>
          </a:p>
          <a:p>
            <a:pPr lvl="1"/>
            <a:r>
              <a:rPr lang="en-US" dirty="0"/>
              <a:t>TB screening if available</a:t>
            </a:r>
          </a:p>
          <a:p>
            <a:pPr lvl="1"/>
            <a:r>
              <a:rPr lang="en-US" dirty="0"/>
              <a:t>Infectious disease</a:t>
            </a:r>
          </a:p>
          <a:p>
            <a:r>
              <a:rPr lang="en-US" dirty="0"/>
              <a:t>Treatment:</a:t>
            </a:r>
          </a:p>
          <a:p>
            <a:pPr lvl="1"/>
            <a:r>
              <a:rPr lang="en-US" dirty="0"/>
              <a:t>If uninsured, free resources to avoid hospitalization</a:t>
            </a:r>
          </a:p>
          <a:p>
            <a:pPr lvl="1"/>
            <a:r>
              <a:rPr lang="en-US" dirty="0"/>
              <a:t>In language assistance</a:t>
            </a:r>
          </a:p>
          <a:p>
            <a:r>
              <a:rPr lang="en-US" dirty="0"/>
              <a:t>Preventative care:</a:t>
            </a:r>
          </a:p>
          <a:p>
            <a:pPr lvl="1"/>
            <a:r>
              <a:rPr lang="en-US" dirty="0"/>
              <a:t>Vaccinations including Tetanus  </a:t>
            </a:r>
          </a:p>
        </p:txBody>
      </p:sp>
    </p:spTree>
    <p:extLst>
      <p:ext uri="{BB962C8B-B14F-4D97-AF65-F5344CB8AC3E}">
        <p14:creationId xmlns:p14="http://schemas.microsoft.com/office/powerpoint/2010/main" val="164997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D729-CBFE-3EF4-AD2B-66C408A55158}"/>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id="{097FD48C-197A-C5D0-F01B-2E330B48187F}"/>
              </a:ext>
            </a:extLst>
          </p:cNvPr>
          <p:cNvSpPr>
            <a:spLocks noGrp="1"/>
          </p:cNvSpPr>
          <p:nvPr>
            <p:ph idx="1"/>
          </p:nvPr>
        </p:nvSpPr>
        <p:spPr>
          <a:xfrm>
            <a:off x="838200" y="2032889"/>
            <a:ext cx="6146432" cy="4351338"/>
          </a:xfrm>
        </p:spPr>
        <p:txBody>
          <a:bodyPr/>
          <a:lstStyle/>
          <a:p>
            <a:r>
              <a:rPr lang="en-US" dirty="0"/>
              <a:t>Consider intersectionality in your approach to PEH</a:t>
            </a:r>
          </a:p>
          <a:p>
            <a:r>
              <a:rPr lang="en-US" dirty="0"/>
              <a:t>Medical care should be different in different populations</a:t>
            </a:r>
          </a:p>
          <a:p>
            <a:r>
              <a:rPr lang="en-US" dirty="0"/>
              <a:t>Trauma informed care is important in all populations</a:t>
            </a:r>
          </a:p>
          <a:p>
            <a:r>
              <a:rPr lang="en-US" dirty="0"/>
              <a:t>Bring medical care to where people are</a:t>
            </a:r>
          </a:p>
          <a:p>
            <a:r>
              <a:rPr lang="en-US" dirty="0"/>
              <a:t>Promote preventative care in vulnerable people</a:t>
            </a:r>
          </a:p>
        </p:txBody>
      </p:sp>
      <p:pic>
        <p:nvPicPr>
          <p:cNvPr id="18434" name="Picture 2" descr="Believe There is Good in the World | SourceCon">
            <a:extLst>
              <a:ext uri="{FF2B5EF4-FFF2-40B4-BE49-F238E27FC236}">
                <a16:creationId xmlns:a16="http://schemas.microsoft.com/office/drawing/2014/main" id="{AEF44521-B4B3-D77B-EEE3-AF4D147F0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736" y="2595198"/>
            <a:ext cx="4309872" cy="281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668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on Myths and Stereotypes of Homelessness -">
            <a:extLst>
              <a:ext uri="{FF2B5EF4-FFF2-40B4-BE49-F238E27FC236}">
                <a16:creationId xmlns:a16="http://schemas.microsoft.com/office/drawing/2014/main" id="{C7C37284-4FFC-E5AA-8D91-292E74A59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560" y="554895"/>
            <a:ext cx="8627706" cy="574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943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B6AB-D337-D5D2-F614-467E6A388DBD}"/>
              </a:ext>
            </a:extLst>
          </p:cNvPr>
          <p:cNvSpPr>
            <a:spLocks noGrp="1"/>
          </p:cNvSpPr>
          <p:nvPr>
            <p:ph type="title"/>
          </p:nvPr>
        </p:nvSpPr>
        <p:spPr>
          <a:xfrm>
            <a:off x="295275" y="365125"/>
            <a:ext cx="7419975" cy="1325563"/>
          </a:xfrm>
        </p:spPr>
        <p:txBody>
          <a:bodyPr>
            <a:normAutofit/>
          </a:bodyPr>
          <a:lstStyle/>
          <a:p>
            <a:pPr algn="ctr"/>
            <a:r>
              <a:rPr lang="en-US" sz="4200" dirty="0"/>
              <a:t>Case #1 – Woman in DV Shelter</a:t>
            </a:r>
          </a:p>
        </p:txBody>
      </p:sp>
      <p:sp>
        <p:nvSpPr>
          <p:cNvPr id="3" name="Content Placeholder 2">
            <a:extLst>
              <a:ext uri="{FF2B5EF4-FFF2-40B4-BE49-F238E27FC236}">
                <a16:creationId xmlns:a16="http://schemas.microsoft.com/office/drawing/2014/main" id="{1215EADB-B5A2-C93A-7284-0A4D9E2D4EE4}"/>
              </a:ext>
            </a:extLst>
          </p:cNvPr>
          <p:cNvSpPr>
            <a:spLocks noGrp="1"/>
          </p:cNvSpPr>
          <p:nvPr>
            <p:ph idx="1"/>
          </p:nvPr>
        </p:nvSpPr>
        <p:spPr>
          <a:xfrm>
            <a:off x="295275" y="1649412"/>
            <a:ext cx="6184314" cy="4351338"/>
          </a:xfrm>
        </p:spPr>
        <p:txBody>
          <a:bodyPr>
            <a:normAutofit/>
          </a:bodyPr>
          <a:lstStyle/>
          <a:p>
            <a:r>
              <a:rPr lang="en-US" dirty="0"/>
              <a:t>25yo woman in with no PMH complains of GERD symptoms and insomnia.  What medical considerations are there?</a:t>
            </a:r>
          </a:p>
          <a:p>
            <a:r>
              <a:rPr lang="en-US" dirty="0"/>
              <a:t>Screening:</a:t>
            </a:r>
          </a:p>
          <a:p>
            <a:r>
              <a:rPr lang="en-US" dirty="0"/>
              <a:t>Treatment:</a:t>
            </a:r>
          </a:p>
          <a:p>
            <a:r>
              <a:rPr lang="en-US" dirty="0"/>
              <a:t>Prevention:</a:t>
            </a:r>
          </a:p>
        </p:txBody>
      </p:sp>
      <p:pic>
        <p:nvPicPr>
          <p:cNvPr id="10242" name="Picture 2" descr="8 Challenges Homeless Women Face Every Day - Fred Victor">
            <a:extLst>
              <a:ext uri="{FF2B5EF4-FFF2-40B4-BE49-F238E27FC236}">
                <a16:creationId xmlns:a16="http://schemas.microsoft.com/office/drawing/2014/main" id="{8AD35BE7-4025-FABC-BCAD-81EE3BC74B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67" r="28317"/>
          <a:stretch/>
        </p:blipFill>
        <p:spPr bwMode="auto">
          <a:xfrm>
            <a:off x="7848600" y="10"/>
            <a:ext cx="43434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205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B6AB-D337-D5D2-F614-467E6A388DBD}"/>
              </a:ext>
            </a:extLst>
          </p:cNvPr>
          <p:cNvSpPr>
            <a:spLocks noGrp="1"/>
          </p:cNvSpPr>
          <p:nvPr>
            <p:ph type="title"/>
          </p:nvPr>
        </p:nvSpPr>
        <p:spPr/>
        <p:txBody>
          <a:bodyPr/>
          <a:lstStyle/>
          <a:p>
            <a:r>
              <a:rPr lang="en-US" dirty="0"/>
              <a:t>Case #1 – Woman in DV Shelter</a:t>
            </a:r>
          </a:p>
        </p:txBody>
      </p:sp>
      <p:sp>
        <p:nvSpPr>
          <p:cNvPr id="3" name="Content Placeholder 2">
            <a:extLst>
              <a:ext uri="{FF2B5EF4-FFF2-40B4-BE49-F238E27FC236}">
                <a16:creationId xmlns:a16="http://schemas.microsoft.com/office/drawing/2014/main" id="{1215EADB-B5A2-C93A-7284-0A4D9E2D4EE4}"/>
              </a:ext>
            </a:extLst>
          </p:cNvPr>
          <p:cNvSpPr>
            <a:spLocks noGrp="1"/>
          </p:cNvSpPr>
          <p:nvPr>
            <p:ph idx="1"/>
          </p:nvPr>
        </p:nvSpPr>
        <p:spPr>
          <a:xfrm>
            <a:off x="1120000" y="1825625"/>
            <a:ext cx="10233800" cy="4785846"/>
          </a:xfrm>
        </p:spPr>
        <p:txBody>
          <a:bodyPr/>
          <a:lstStyle/>
          <a:p>
            <a:r>
              <a:rPr lang="en-US" dirty="0"/>
              <a:t>25yo woman in with no PMH complains of GERD symptoms and insomnia.  What medical considerations are there?</a:t>
            </a:r>
          </a:p>
          <a:p>
            <a:r>
              <a:rPr lang="en-US" dirty="0"/>
              <a:t>Screening:</a:t>
            </a:r>
          </a:p>
          <a:p>
            <a:pPr lvl="1"/>
            <a:r>
              <a:rPr lang="en-US" dirty="0"/>
              <a:t>Screen for depression, anxiety, PTSD</a:t>
            </a:r>
          </a:p>
          <a:p>
            <a:pPr lvl="1"/>
            <a:r>
              <a:rPr lang="en-US" dirty="0"/>
              <a:t>Screen for trafficking</a:t>
            </a:r>
          </a:p>
          <a:p>
            <a:pPr lvl="1"/>
            <a:r>
              <a:rPr lang="en-US" dirty="0"/>
              <a:t>Offer STI </a:t>
            </a:r>
          </a:p>
          <a:p>
            <a:r>
              <a:rPr lang="en-US" dirty="0"/>
              <a:t>Treatment:</a:t>
            </a:r>
          </a:p>
          <a:p>
            <a:pPr lvl="1"/>
            <a:r>
              <a:rPr lang="en-US" dirty="0"/>
              <a:t>GERD – avoid triggers, medications</a:t>
            </a:r>
          </a:p>
          <a:p>
            <a:pPr lvl="1"/>
            <a:r>
              <a:rPr lang="en-US" dirty="0"/>
              <a:t>Insomnia – sleep hygiene, treat the underlying condition</a:t>
            </a:r>
          </a:p>
          <a:p>
            <a:r>
              <a:rPr lang="en-US" dirty="0"/>
              <a:t>Prevention:</a:t>
            </a:r>
          </a:p>
          <a:p>
            <a:pPr lvl="1"/>
            <a:r>
              <a:rPr lang="en-US" dirty="0"/>
              <a:t>Offer </a:t>
            </a:r>
            <a:r>
              <a:rPr lang="en-US" dirty="0" err="1"/>
              <a:t>PreP</a:t>
            </a:r>
            <a:r>
              <a:rPr lang="en-US" dirty="0"/>
              <a:t> and birth control</a:t>
            </a:r>
          </a:p>
        </p:txBody>
      </p:sp>
    </p:spTree>
    <p:extLst>
      <p:ext uri="{BB962C8B-B14F-4D97-AF65-F5344CB8AC3E}">
        <p14:creationId xmlns:p14="http://schemas.microsoft.com/office/powerpoint/2010/main" val="347654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BF22-A552-15A6-82EF-0B9223FD715D}"/>
              </a:ext>
            </a:extLst>
          </p:cNvPr>
          <p:cNvSpPr>
            <a:spLocks noGrp="1"/>
          </p:cNvSpPr>
          <p:nvPr>
            <p:ph type="title"/>
          </p:nvPr>
        </p:nvSpPr>
        <p:spPr>
          <a:xfrm>
            <a:off x="4702628" y="365125"/>
            <a:ext cx="6651171" cy="1325563"/>
          </a:xfrm>
        </p:spPr>
        <p:txBody>
          <a:bodyPr>
            <a:normAutofit/>
          </a:bodyPr>
          <a:lstStyle/>
          <a:p>
            <a:pPr algn="ctr"/>
            <a:r>
              <a:rPr lang="en-US" dirty="0"/>
              <a:t>Seniors - Statistics</a:t>
            </a:r>
          </a:p>
        </p:txBody>
      </p:sp>
      <p:sp>
        <p:nvSpPr>
          <p:cNvPr id="3" name="Content Placeholder 2">
            <a:extLst>
              <a:ext uri="{FF2B5EF4-FFF2-40B4-BE49-F238E27FC236}">
                <a16:creationId xmlns:a16="http://schemas.microsoft.com/office/drawing/2014/main" id="{F18ED4FC-1A45-1CCB-A28D-1663FECAB8E8}"/>
              </a:ext>
            </a:extLst>
          </p:cNvPr>
          <p:cNvSpPr>
            <a:spLocks noGrp="1"/>
          </p:cNvSpPr>
          <p:nvPr>
            <p:ph idx="1"/>
          </p:nvPr>
        </p:nvSpPr>
        <p:spPr>
          <a:xfrm>
            <a:off x="4983480" y="1825625"/>
            <a:ext cx="6487886" cy="4351338"/>
          </a:xfrm>
        </p:spPr>
        <p:txBody>
          <a:bodyPr>
            <a:normAutofit fontScale="92500"/>
          </a:bodyPr>
          <a:lstStyle/>
          <a:p>
            <a:r>
              <a:rPr lang="en-US" dirty="0"/>
              <a:t>More likely to have chronic disease</a:t>
            </a:r>
          </a:p>
          <a:p>
            <a:r>
              <a:rPr lang="en-US" dirty="0"/>
              <a:t>Less resilient in recovery</a:t>
            </a:r>
          </a:p>
          <a:p>
            <a:r>
              <a:rPr lang="en-US" dirty="0"/>
              <a:t>Less able to tolerate heat</a:t>
            </a:r>
          </a:p>
          <a:p>
            <a:r>
              <a:rPr lang="en-US" dirty="0"/>
              <a:t>May be unable to afford co-pays for appointments or meds</a:t>
            </a:r>
          </a:p>
          <a:p>
            <a:r>
              <a:rPr lang="en-US" dirty="0"/>
              <a:t>Free Medicare only covers hospitalizations (may be eligible for Medicaid with Medicare but the system is complex)</a:t>
            </a:r>
          </a:p>
          <a:p>
            <a:r>
              <a:rPr lang="en-US" dirty="0"/>
              <a:t>Frequently need medical transitional housing </a:t>
            </a:r>
          </a:p>
        </p:txBody>
      </p:sp>
      <p:pic>
        <p:nvPicPr>
          <p:cNvPr id="5" name="Picture 4" descr="A person wearing gloves and a stethoscope&#10;&#10;Description automatically generated">
            <a:extLst>
              <a:ext uri="{FF2B5EF4-FFF2-40B4-BE49-F238E27FC236}">
                <a16:creationId xmlns:a16="http://schemas.microsoft.com/office/drawing/2014/main" id="{3566EC21-B844-8750-56BD-483647707BEE}"/>
              </a:ext>
            </a:extLst>
          </p:cNvPr>
          <p:cNvPicPr>
            <a:picLocks noChangeAspect="1"/>
          </p:cNvPicPr>
          <p:nvPr/>
        </p:nvPicPr>
        <p:blipFill rotWithShape="1">
          <a:blip r:embed="rId3"/>
          <a:srcRect t="11304" b="4252"/>
          <a:stretch/>
        </p:blipFill>
        <p:spPr>
          <a:xfrm rot="5400000">
            <a:off x="-1257300" y="1257300"/>
            <a:ext cx="6858000" cy="4343400"/>
          </a:xfrm>
          <a:prstGeom prst="rect">
            <a:avLst/>
          </a:prstGeom>
        </p:spPr>
      </p:pic>
    </p:spTree>
    <p:extLst>
      <p:ext uri="{BB962C8B-B14F-4D97-AF65-F5344CB8AC3E}">
        <p14:creationId xmlns:p14="http://schemas.microsoft.com/office/powerpoint/2010/main" val="341337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623-5FC3-0988-D095-97CEDB61177B}"/>
              </a:ext>
            </a:extLst>
          </p:cNvPr>
          <p:cNvSpPr>
            <a:spLocks noGrp="1"/>
          </p:cNvSpPr>
          <p:nvPr>
            <p:ph type="title"/>
          </p:nvPr>
        </p:nvSpPr>
        <p:spPr>
          <a:xfrm>
            <a:off x="4702628" y="365125"/>
            <a:ext cx="7229396" cy="1325563"/>
          </a:xfrm>
        </p:spPr>
        <p:txBody>
          <a:bodyPr>
            <a:normAutofit/>
          </a:bodyPr>
          <a:lstStyle/>
          <a:p>
            <a:pPr algn="ctr"/>
            <a:r>
              <a:rPr lang="en-US" sz="4200" dirty="0"/>
              <a:t>Case #2 – Senior Unsheltered</a:t>
            </a:r>
          </a:p>
        </p:txBody>
      </p:sp>
      <p:sp>
        <p:nvSpPr>
          <p:cNvPr id="3" name="Content Placeholder 2">
            <a:extLst>
              <a:ext uri="{FF2B5EF4-FFF2-40B4-BE49-F238E27FC236}">
                <a16:creationId xmlns:a16="http://schemas.microsoft.com/office/drawing/2014/main" id="{2112A7D4-EA59-99D2-0959-F7F355CE2098}"/>
              </a:ext>
            </a:extLst>
          </p:cNvPr>
          <p:cNvSpPr>
            <a:spLocks noGrp="1"/>
          </p:cNvSpPr>
          <p:nvPr>
            <p:ph idx="1"/>
          </p:nvPr>
        </p:nvSpPr>
        <p:spPr>
          <a:xfrm>
            <a:off x="4983480" y="1825625"/>
            <a:ext cx="6487886" cy="4351338"/>
          </a:xfrm>
        </p:spPr>
        <p:txBody>
          <a:bodyPr>
            <a:normAutofit/>
          </a:bodyPr>
          <a:lstStyle/>
          <a:p>
            <a:r>
              <a:rPr lang="en-US" dirty="0"/>
              <a:t>66yo man with PMH DM, HTN presents today for “screening”.  Blood pressure 178/90 “that’s normal for me” and BG 367 “I just drank a Gatorade). What medical considerations are there?</a:t>
            </a:r>
          </a:p>
          <a:p>
            <a:r>
              <a:rPr lang="en-US" dirty="0"/>
              <a:t>Screening:</a:t>
            </a:r>
          </a:p>
          <a:p>
            <a:r>
              <a:rPr lang="en-US" dirty="0"/>
              <a:t>Treatment:</a:t>
            </a:r>
          </a:p>
          <a:p>
            <a:r>
              <a:rPr lang="en-US" dirty="0"/>
              <a:t>Prevention:</a:t>
            </a:r>
          </a:p>
        </p:txBody>
      </p:sp>
      <p:pic>
        <p:nvPicPr>
          <p:cNvPr id="9222" name="Picture 6" descr="Homeless Man: &quot;I Wish I had Taken that Job at McDonald's&quot;">
            <a:extLst>
              <a:ext uri="{FF2B5EF4-FFF2-40B4-BE49-F238E27FC236}">
                <a16:creationId xmlns:a16="http://schemas.microsoft.com/office/drawing/2014/main" id="{7F5490A5-D97F-CBFD-56F4-C79F1E8802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938" r="22438"/>
          <a:stretch/>
        </p:blipFill>
        <p:spPr bwMode="auto">
          <a:xfrm>
            <a:off x="20" y="10"/>
            <a:ext cx="43433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71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623-5FC3-0988-D095-97CEDB61177B}"/>
              </a:ext>
            </a:extLst>
          </p:cNvPr>
          <p:cNvSpPr>
            <a:spLocks noGrp="1"/>
          </p:cNvSpPr>
          <p:nvPr>
            <p:ph type="title"/>
          </p:nvPr>
        </p:nvSpPr>
        <p:spPr/>
        <p:txBody>
          <a:bodyPr/>
          <a:lstStyle/>
          <a:p>
            <a:pPr algn="ctr"/>
            <a:r>
              <a:rPr lang="en-US"/>
              <a:t>Case #2 – Senior Unsheltered</a:t>
            </a:r>
            <a:endParaRPr lang="en-US" dirty="0"/>
          </a:p>
        </p:txBody>
      </p:sp>
      <p:sp>
        <p:nvSpPr>
          <p:cNvPr id="3" name="Content Placeholder 2">
            <a:extLst>
              <a:ext uri="{FF2B5EF4-FFF2-40B4-BE49-F238E27FC236}">
                <a16:creationId xmlns:a16="http://schemas.microsoft.com/office/drawing/2014/main" id="{2112A7D4-EA59-99D2-0959-F7F355CE2098}"/>
              </a:ext>
            </a:extLst>
          </p:cNvPr>
          <p:cNvSpPr>
            <a:spLocks noGrp="1"/>
          </p:cNvSpPr>
          <p:nvPr>
            <p:ph idx="1"/>
          </p:nvPr>
        </p:nvSpPr>
        <p:spPr>
          <a:xfrm>
            <a:off x="1120000" y="1825625"/>
            <a:ext cx="10233800" cy="4844116"/>
          </a:xfrm>
        </p:spPr>
        <p:txBody>
          <a:bodyPr>
            <a:normAutofit lnSpcReduction="10000"/>
          </a:bodyPr>
          <a:lstStyle/>
          <a:p>
            <a:r>
              <a:rPr lang="en-US" dirty="0"/>
              <a:t>66yo man with PMH DM, HTN presents today for “screening”.  Blood pressure 178/90 “that’s normal for me” and BG 367 “I just drank a Gatorade). What medical considerations are there?</a:t>
            </a:r>
          </a:p>
          <a:p>
            <a:r>
              <a:rPr lang="en-US" dirty="0"/>
              <a:t>Screening:</a:t>
            </a:r>
          </a:p>
          <a:p>
            <a:pPr lvl="1"/>
            <a:r>
              <a:rPr lang="en-US" dirty="0"/>
              <a:t>Ask about vision, check feet, ask about chest pain / SOB</a:t>
            </a:r>
          </a:p>
          <a:p>
            <a:r>
              <a:rPr lang="en-US" dirty="0"/>
              <a:t>Treatment:</a:t>
            </a:r>
          </a:p>
          <a:p>
            <a:pPr lvl="1"/>
            <a:r>
              <a:rPr lang="en-US" dirty="0"/>
              <a:t>BP and BG are elevated, discuss treatment goals, offer to adjust meds</a:t>
            </a:r>
          </a:p>
          <a:p>
            <a:pPr lvl="1"/>
            <a:r>
              <a:rPr lang="en-US" dirty="0"/>
              <a:t>Refer to easily accessible medical clinic for labs</a:t>
            </a:r>
          </a:p>
          <a:p>
            <a:r>
              <a:rPr lang="en-US" dirty="0"/>
              <a:t>Prevention:</a:t>
            </a:r>
          </a:p>
          <a:p>
            <a:pPr lvl="1"/>
            <a:r>
              <a:rPr lang="en-US" dirty="0"/>
              <a:t>Discuss diet (avoid juice, soda, Gatorade) </a:t>
            </a:r>
          </a:p>
          <a:p>
            <a:pPr lvl="1"/>
            <a:r>
              <a:rPr lang="en-US" dirty="0"/>
              <a:t>Offer vaccines (COVID, high dose flu, pneumonia, shingles, etc.)</a:t>
            </a:r>
          </a:p>
          <a:p>
            <a:pPr lvl="1"/>
            <a:r>
              <a:rPr lang="en-US" dirty="0"/>
              <a:t>Harm reduction (tobacco cessation, good shoes/socks)</a:t>
            </a:r>
          </a:p>
        </p:txBody>
      </p:sp>
    </p:spTree>
    <p:extLst>
      <p:ext uri="{BB962C8B-B14F-4D97-AF65-F5344CB8AC3E}">
        <p14:creationId xmlns:p14="http://schemas.microsoft.com/office/powerpoint/2010/main" val="3009712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66A0-C525-4184-B725-2C441CDC3735}"/>
              </a:ext>
            </a:extLst>
          </p:cNvPr>
          <p:cNvSpPr>
            <a:spLocks noGrp="1"/>
          </p:cNvSpPr>
          <p:nvPr>
            <p:ph type="title"/>
          </p:nvPr>
        </p:nvSpPr>
        <p:spPr>
          <a:xfrm>
            <a:off x="838200" y="365125"/>
            <a:ext cx="6662057" cy="1325563"/>
          </a:xfrm>
        </p:spPr>
        <p:txBody>
          <a:bodyPr>
            <a:normAutofit/>
          </a:bodyPr>
          <a:lstStyle/>
          <a:p>
            <a:pPr algn="ctr"/>
            <a:r>
              <a:rPr lang="en-US"/>
              <a:t>Case #3 - SUD / SMI</a:t>
            </a:r>
            <a:endParaRPr lang="en-US" dirty="0"/>
          </a:p>
        </p:txBody>
      </p:sp>
      <p:sp>
        <p:nvSpPr>
          <p:cNvPr id="3" name="Content Placeholder 2">
            <a:extLst>
              <a:ext uri="{FF2B5EF4-FFF2-40B4-BE49-F238E27FC236}">
                <a16:creationId xmlns:a16="http://schemas.microsoft.com/office/drawing/2014/main" id="{DAB44636-B996-EC77-1C93-EED2BCCC3B38}"/>
              </a:ext>
            </a:extLst>
          </p:cNvPr>
          <p:cNvSpPr>
            <a:spLocks noGrp="1"/>
          </p:cNvSpPr>
          <p:nvPr>
            <p:ph idx="1"/>
          </p:nvPr>
        </p:nvSpPr>
        <p:spPr>
          <a:xfrm>
            <a:off x="1120000" y="1825625"/>
            <a:ext cx="6184314" cy="4351338"/>
          </a:xfrm>
        </p:spPr>
        <p:txBody>
          <a:bodyPr>
            <a:normAutofit/>
          </a:bodyPr>
          <a:lstStyle/>
          <a:p>
            <a:r>
              <a:rPr lang="en-US"/>
              <a:t>35yo man sleeping at The Courtyard (unsheltered) has sores on his calf.  He admits to smoking “sherm sticks” in order to avoid hearing the voices. What medical considerations are there?</a:t>
            </a:r>
          </a:p>
          <a:p>
            <a:r>
              <a:rPr lang="en-US"/>
              <a:t>Screening:</a:t>
            </a:r>
          </a:p>
          <a:p>
            <a:r>
              <a:rPr lang="en-US"/>
              <a:t>Treatment:</a:t>
            </a:r>
          </a:p>
          <a:p>
            <a:r>
              <a:rPr lang="en-US"/>
              <a:t>Prevention:</a:t>
            </a:r>
          </a:p>
          <a:p>
            <a:endParaRPr lang="en-US" dirty="0"/>
          </a:p>
        </p:txBody>
      </p:sp>
      <p:pic>
        <p:nvPicPr>
          <p:cNvPr id="11266" name="Picture 2" descr="Portrait Of Young Homeless Man Looking At Camera With Hopeful Eyes&quot; by  Stocksy Contributor &quot;Rob And Julia Campbell&quot; - Stocksy">
            <a:extLst>
              <a:ext uri="{FF2B5EF4-FFF2-40B4-BE49-F238E27FC236}">
                <a16:creationId xmlns:a16="http://schemas.microsoft.com/office/drawing/2014/main" id="{C80CEEBA-C7CA-F7E9-1FF9-B28BB85CF5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19"/>
          <a:stretch/>
        </p:blipFill>
        <p:spPr bwMode="auto">
          <a:xfrm>
            <a:off x="7848600" y="10"/>
            <a:ext cx="43434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CP Making A Comeback As 'Wet' - YouTube">
            <a:extLst>
              <a:ext uri="{FF2B5EF4-FFF2-40B4-BE49-F238E27FC236}">
                <a16:creationId xmlns:a16="http://schemas.microsoft.com/office/drawing/2014/main" id="{92518DA1-6A69-AC38-0A8B-C96C681054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96" r="20104" b="6250"/>
          <a:stretch/>
        </p:blipFill>
        <p:spPr bwMode="auto">
          <a:xfrm>
            <a:off x="5708809" y="4310063"/>
            <a:ext cx="2011680" cy="235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36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66A0-C525-4184-B725-2C441CDC3735}"/>
              </a:ext>
            </a:extLst>
          </p:cNvPr>
          <p:cNvSpPr>
            <a:spLocks noGrp="1"/>
          </p:cNvSpPr>
          <p:nvPr>
            <p:ph type="title"/>
          </p:nvPr>
        </p:nvSpPr>
        <p:spPr/>
        <p:txBody>
          <a:bodyPr/>
          <a:lstStyle/>
          <a:p>
            <a:pPr algn="ctr"/>
            <a:r>
              <a:rPr lang="en-US" dirty="0"/>
              <a:t>Case #3 - SUD / SMI</a:t>
            </a:r>
          </a:p>
        </p:txBody>
      </p:sp>
      <p:sp>
        <p:nvSpPr>
          <p:cNvPr id="3" name="Content Placeholder 2">
            <a:extLst>
              <a:ext uri="{FF2B5EF4-FFF2-40B4-BE49-F238E27FC236}">
                <a16:creationId xmlns:a16="http://schemas.microsoft.com/office/drawing/2014/main" id="{DAB44636-B996-EC77-1C93-EED2BCCC3B38}"/>
              </a:ext>
            </a:extLst>
          </p:cNvPr>
          <p:cNvSpPr>
            <a:spLocks noGrp="1"/>
          </p:cNvSpPr>
          <p:nvPr>
            <p:ph idx="1"/>
          </p:nvPr>
        </p:nvSpPr>
        <p:spPr/>
        <p:txBody>
          <a:bodyPr>
            <a:normAutofit fontScale="92500" lnSpcReduction="10000"/>
          </a:bodyPr>
          <a:lstStyle/>
          <a:p>
            <a:r>
              <a:rPr lang="en-US" dirty="0"/>
              <a:t>35yo man sleeping at The Courtyard (unsheltered) has sores on his calf.  He admits to smoking “</a:t>
            </a:r>
            <a:r>
              <a:rPr lang="en-US" dirty="0" err="1"/>
              <a:t>sherm</a:t>
            </a:r>
            <a:r>
              <a:rPr lang="en-US" dirty="0"/>
              <a:t> sticks” in order to avoid hearing the voices. What medical considerations are there?</a:t>
            </a:r>
          </a:p>
          <a:p>
            <a:r>
              <a:rPr lang="en-US" dirty="0"/>
              <a:t>Screening:</a:t>
            </a:r>
          </a:p>
          <a:p>
            <a:pPr lvl="1"/>
            <a:r>
              <a:rPr lang="en-US" dirty="0"/>
              <a:t>Voices – could be SMI or result of substances</a:t>
            </a:r>
          </a:p>
          <a:p>
            <a:pPr lvl="1"/>
            <a:r>
              <a:rPr lang="en-US" dirty="0"/>
              <a:t>Screen for SI / HI</a:t>
            </a:r>
          </a:p>
          <a:p>
            <a:pPr lvl="1"/>
            <a:r>
              <a:rPr lang="en-US" dirty="0"/>
              <a:t>Ask about sores – rest of body, IVDU?</a:t>
            </a:r>
          </a:p>
          <a:p>
            <a:r>
              <a:rPr lang="en-US" dirty="0"/>
              <a:t>Treatment:</a:t>
            </a:r>
          </a:p>
          <a:p>
            <a:pPr lvl="1"/>
            <a:r>
              <a:rPr lang="en-US" dirty="0"/>
              <a:t>Assess readiness for help</a:t>
            </a:r>
          </a:p>
          <a:p>
            <a:r>
              <a:rPr lang="en-US" dirty="0"/>
              <a:t>Prevention:</a:t>
            </a:r>
          </a:p>
          <a:p>
            <a:pPr lvl="1"/>
            <a:r>
              <a:rPr lang="en-US" dirty="0"/>
              <a:t>Very likely to experience a crisis without desire to get better and a medical mental health home</a:t>
            </a:r>
          </a:p>
          <a:p>
            <a:endParaRPr lang="en-US" dirty="0"/>
          </a:p>
        </p:txBody>
      </p:sp>
    </p:spTree>
    <p:extLst>
      <p:ext uri="{BB962C8B-B14F-4D97-AF65-F5344CB8AC3E}">
        <p14:creationId xmlns:p14="http://schemas.microsoft.com/office/powerpoint/2010/main" val="1567982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FD6B8-288B-BEE7-934C-5F0C35C0233C}"/>
              </a:ext>
            </a:extLst>
          </p:cNvPr>
          <p:cNvSpPr>
            <a:spLocks noGrp="1"/>
          </p:cNvSpPr>
          <p:nvPr>
            <p:ph type="title"/>
          </p:nvPr>
        </p:nvSpPr>
        <p:spPr>
          <a:xfrm>
            <a:off x="4702628" y="365125"/>
            <a:ext cx="7341454" cy="1325563"/>
          </a:xfrm>
        </p:spPr>
        <p:txBody>
          <a:bodyPr>
            <a:normAutofit/>
          </a:bodyPr>
          <a:lstStyle/>
          <a:p>
            <a:pPr algn="ctr"/>
            <a:r>
              <a:rPr lang="en-US" sz="4200" dirty="0"/>
              <a:t>Case #4 – Immigrant from Columbia</a:t>
            </a:r>
          </a:p>
        </p:txBody>
      </p:sp>
      <p:sp>
        <p:nvSpPr>
          <p:cNvPr id="3" name="Content Placeholder 2">
            <a:extLst>
              <a:ext uri="{FF2B5EF4-FFF2-40B4-BE49-F238E27FC236}">
                <a16:creationId xmlns:a16="http://schemas.microsoft.com/office/drawing/2014/main" id="{A8712C36-12F7-03E8-299A-1054694472F3}"/>
              </a:ext>
            </a:extLst>
          </p:cNvPr>
          <p:cNvSpPr>
            <a:spLocks noGrp="1"/>
          </p:cNvSpPr>
          <p:nvPr>
            <p:ph idx="1"/>
          </p:nvPr>
        </p:nvSpPr>
        <p:spPr>
          <a:xfrm>
            <a:off x="4983480" y="1825625"/>
            <a:ext cx="6487886" cy="4351338"/>
          </a:xfrm>
        </p:spPr>
        <p:txBody>
          <a:bodyPr>
            <a:normAutofit/>
          </a:bodyPr>
          <a:lstStyle/>
          <a:p>
            <a:r>
              <a:rPr lang="en-US" dirty="0"/>
              <a:t>35yo male, undocumented immigrant from Columbia x 2 months, experiencing homelessness.  Was being treated in Columbia for HIV. What medical considerations are there?</a:t>
            </a:r>
          </a:p>
          <a:p>
            <a:r>
              <a:rPr lang="en-US" dirty="0"/>
              <a:t>Screening:</a:t>
            </a:r>
          </a:p>
          <a:p>
            <a:r>
              <a:rPr lang="en-US" dirty="0"/>
              <a:t>Treatment:</a:t>
            </a:r>
          </a:p>
          <a:p>
            <a:r>
              <a:rPr lang="en-US" dirty="0"/>
              <a:t>Prevention:</a:t>
            </a:r>
          </a:p>
          <a:p>
            <a:endParaRPr lang="en-US" dirty="0"/>
          </a:p>
        </p:txBody>
      </p:sp>
      <p:pic>
        <p:nvPicPr>
          <p:cNvPr id="12290" name="Picture 2" descr="Homeless student population increasing in Southern Utah – St George News">
            <a:extLst>
              <a:ext uri="{FF2B5EF4-FFF2-40B4-BE49-F238E27FC236}">
                <a16:creationId xmlns:a16="http://schemas.microsoft.com/office/drawing/2014/main" id="{FA7F2F11-35F4-D391-4EBC-9994A3E5E8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11" r="1445"/>
          <a:stretch/>
        </p:blipFill>
        <p:spPr bwMode="auto">
          <a:xfrm>
            <a:off x="20" y="10"/>
            <a:ext cx="43433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756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FD6B8-288B-BEE7-934C-5F0C35C0233C}"/>
              </a:ext>
            </a:extLst>
          </p:cNvPr>
          <p:cNvSpPr>
            <a:spLocks noGrp="1"/>
          </p:cNvSpPr>
          <p:nvPr>
            <p:ph type="title"/>
          </p:nvPr>
        </p:nvSpPr>
        <p:spPr/>
        <p:txBody>
          <a:bodyPr/>
          <a:lstStyle/>
          <a:p>
            <a:pPr algn="ctr"/>
            <a:r>
              <a:rPr lang="en-US" dirty="0"/>
              <a:t>Case #4 – Immigrant from Columbia</a:t>
            </a:r>
          </a:p>
        </p:txBody>
      </p:sp>
      <p:sp>
        <p:nvSpPr>
          <p:cNvPr id="3" name="Content Placeholder 2">
            <a:extLst>
              <a:ext uri="{FF2B5EF4-FFF2-40B4-BE49-F238E27FC236}">
                <a16:creationId xmlns:a16="http://schemas.microsoft.com/office/drawing/2014/main" id="{A8712C36-12F7-03E8-299A-1054694472F3}"/>
              </a:ext>
            </a:extLst>
          </p:cNvPr>
          <p:cNvSpPr>
            <a:spLocks noGrp="1"/>
          </p:cNvSpPr>
          <p:nvPr>
            <p:ph idx="1"/>
          </p:nvPr>
        </p:nvSpPr>
        <p:spPr>
          <a:xfrm>
            <a:off x="1120000" y="1825624"/>
            <a:ext cx="10233800" cy="4860925"/>
          </a:xfrm>
        </p:spPr>
        <p:txBody>
          <a:bodyPr>
            <a:normAutofit/>
          </a:bodyPr>
          <a:lstStyle/>
          <a:p>
            <a:r>
              <a:rPr lang="en-US" dirty="0"/>
              <a:t>35yo male, undocumented immigrant from Columbia x 2 months, experiencing homelessness.  Was being treated in Columbia for HIV. What medical considerations are there?</a:t>
            </a:r>
          </a:p>
          <a:p>
            <a:r>
              <a:rPr lang="en-US" dirty="0"/>
              <a:t>Screening:</a:t>
            </a:r>
          </a:p>
          <a:p>
            <a:pPr lvl="1"/>
            <a:r>
              <a:rPr lang="en-US" dirty="0"/>
              <a:t>In-language counseling</a:t>
            </a:r>
          </a:p>
          <a:p>
            <a:pPr lvl="1"/>
            <a:r>
              <a:rPr lang="en-US" dirty="0"/>
              <a:t>Offer screening for other STIs / Hep B/C / TB</a:t>
            </a:r>
          </a:p>
          <a:p>
            <a:pPr lvl="1"/>
            <a:r>
              <a:rPr lang="en-US" dirty="0"/>
              <a:t>Depression / SI </a:t>
            </a:r>
          </a:p>
          <a:p>
            <a:r>
              <a:rPr lang="en-US" dirty="0"/>
              <a:t>Treatment:</a:t>
            </a:r>
          </a:p>
          <a:p>
            <a:pPr lvl="1"/>
            <a:r>
              <a:rPr lang="en-US" dirty="0"/>
              <a:t>Refer directly to a treatment center, then and there</a:t>
            </a:r>
          </a:p>
          <a:p>
            <a:r>
              <a:rPr lang="en-US" dirty="0"/>
              <a:t>Prevention:</a:t>
            </a:r>
          </a:p>
          <a:p>
            <a:pPr lvl="1"/>
            <a:r>
              <a:rPr lang="en-US" dirty="0" err="1"/>
              <a:t>PreP</a:t>
            </a:r>
            <a:r>
              <a:rPr lang="en-US" dirty="0"/>
              <a:t>, risk reduction</a:t>
            </a:r>
          </a:p>
          <a:p>
            <a:endParaRPr lang="en-US" dirty="0"/>
          </a:p>
        </p:txBody>
      </p:sp>
    </p:spTree>
    <p:extLst>
      <p:ext uri="{BB962C8B-B14F-4D97-AF65-F5344CB8AC3E}">
        <p14:creationId xmlns:p14="http://schemas.microsoft.com/office/powerpoint/2010/main" val="3052297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314" name="Picture 2" descr="U.S. Black Mothers Die In Childbirth At Three Times The Rate Of White  Mothers : NPR">
            <a:extLst>
              <a:ext uri="{FF2B5EF4-FFF2-40B4-BE49-F238E27FC236}">
                <a16:creationId xmlns:a16="http://schemas.microsoft.com/office/drawing/2014/main" id="{BFC0EE58-C92E-EA34-EC4A-6D9FAB9050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50" r="39100"/>
          <a:stretch/>
        </p:blipFill>
        <p:spPr bwMode="auto">
          <a:xfrm>
            <a:off x="7552944" y="10"/>
            <a:ext cx="4639056"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319" name="Rectangle 13318">
            <a:extLst>
              <a:ext uri="{FF2B5EF4-FFF2-40B4-BE49-F238E27FC236}">
                <a16:creationId xmlns:a16="http://schemas.microsoft.com/office/drawing/2014/main" id="{97E60398-905F-436C-AB6F-00D742F62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08C57-1D49-21D0-36B4-8AAE6FC15EC5}"/>
              </a:ext>
            </a:extLst>
          </p:cNvPr>
          <p:cNvSpPr>
            <a:spLocks noGrp="1"/>
          </p:cNvSpPr>
          <p:nvPr>
            <p:ph type="title"/>
          </p:nvPr>
        </p:nvSpPr>
        <p:spPr>
          <a:xfrm>
            <a:off x="192741" y="365125"/>
            <a:ext cx="7007050" cy="1325563"/>
          </a:xfrm>
        </p:spPr>
        <p:txBody>
          <a:bodyPr>
            <a:normAutofit/>
          </a:bodyPr>
          <a:lstStyle/>
          <a:p>
            <a:pPr algn="ctr"/>
            <a:r>
              <a:rPr lang="en-US" sz="4200" dirty="0"/>
              <a:t>Case #5 – Woman with SOB</a:t>
            </a:r>
          </a:p>
        </p:txBody>
      </p:sp>
      <p:sp>
        <p:nvSpPr>
          <p:cNvPr id="3" name="Content Placeholder 2">
            <a:extLst>
              <a:ext uri="{FF2B5EF4-FFF2-40B4-BE49-F238E27FC236}">
                <a16:creationId xmlns:a16="http://schemas.microsoft.com/office/drawing/2014/main" id="{009F0D59-E904-CAE4-4675-2E8A47D6134F}"/>
              </a:ext>
            </a:extLst>
          </p:cNvPr>
          <p:cNvSpPr>
            <a:spLocks noGrp="1"/>
          </p:cNvSpPr>
          <p:nvPr>
            <p:ph idx="1"/>
          </p:nvPr>
        </p:nvSpPr>
        <p:spPr>
          <a:xfrm>
            <a:off x="349035" y="1915272"/>
            <a:ext cx="7007050" cy="4351338"/>
          </a:xfrm>
        </p:spPr>
        <p:txBody>
          <a:bodyPr>
            <a:normAutofit/>
          </a:bodyPr>
          <a:lstStyle/>
          <a:p>
            <a:r>
              <a:rPr lang="en-US" dirty="0"/>
              <a:t>30yo woman with history of multiple food allergies presents in The Courtyard with significant SOB.  Leaning forward, appears distressed, spitting out saliva on the pavement, appears to be in distress. What medical considerations are there?</a:t>
            </a:r>
          </a:p>
          <a:p>
            <a:r>
              <a:rPr lang="en-US" dirty="0"/>
              <a:t>Screening:</a:t>
            </a:r>
          </a:p>
          <a:p>
            <a:r>
              <a:rPr lang="en-US" dirty="0"/>
              <a:t>Treatment:</a:t>
            </a:r>
          </a:p>
          <a:p>
            <a:r>
              <a:rPr lang="en-US" dirty="0"/>
              <a:t>Prevention:</a:t>
            </a:r>
          </a:p>
          <a:p>
            <a:endParaRPr lang="en-US" dirty="0"/>
          </a:p>
        </p:txBody>
      </p:sp>
    </p:spTree>
    <p:extLst>
      <p:ext uri="{BB962C8B-B14F-4D97-AF65-F5344CB8AC3E}">
        <p14:creationId xmlns:p14="http://schemas.microsoft.com/office/powerpoint/2010/main" val="155130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08C57-1D49-21D0-36B4-8AAE6FC15EC5}"/>
              </a:ext>
            </a:extLst>
          </p:cNvPr>
          <p:cNvSpPr>
            <a:spLocks noGrp="1"/>
          </p:cNvSpPr>
          <p:nvPr>
            <p:ph type="title"/>
          </p:nvPr>
        </p:nvSpPr>
        <p:spPr/>
        <p:txBody>
          <a:bodyPr/>
          <a:lstStyle/>
          <a:p>
            <a:pPr algn="ctr"/>
            <a:r>
              <a:rPr lang="en-US" dirty="0"/>
              <a:t>Case #5 – Woman with SOB</a:t>
            </a:r>
          </a:p>
        </p:txBody>
      </p:sp>
      <p:sp>
        <p:nvSpPr>
          <p:cNvPr id="3" name="Content Placeholder 2">
            <a:extLst>
              <a:ext uri="{FF2B5EF4-FFF2-40B4-BE49-F238E27FC236}">
                <a16:creationId xmlns:a16="http://schemas.microsoft.com/office/drawing/2014/main" id="{009F0D59-E904-CAE4-4675-2E8A47D6134F}"/>
              </a:ext>
            </a:extLst>
          </p:cNvPr>
          <p:cNvSpPr>
            <a:spLocks noGrp="1"/>
          </p:cNvSpPr>
          <p:nvPr>
            <p:ph idx="1"/>
          </p:nvPr>
        </p:nvSpPr>
        <p:spPr>
          <a:xfrm>
            <a:off x="510400" y="1753907"/>
            <a:ext cx="10233800" cy="4351338"/>
          </a:xfrm>
        </p:spPr>
        <p:txBody>
          <a:bodyPr/>
          <a:lstStyle/>
          <a:p>
            <a:r>
              <a:rPr lang="en-US" dirty="0"/>
              <a:t>30yo AA woman with history of multiple food allergies presents in The Courtyard with significant SOB.  Leaning forward, appears distressed, spitting out saliva on the pavement, appears to be in distress. What medical considerations are there?</a:t>
            </a:r>
          </a:p>
          <a:p>
            <a:r>
              <a:rPr lang="en-US" dirty="0"/>
              <a:t>Screening:</a:t>
            </a:r>
          </a:p>
          <a:p>
            <a:pPr lvl="1"/>
            <a:r>
              <a:rPr lang="en-US" dirty="0"/>
              <a:t>Read the room – this isn’t the time and place</a:t>
            </a:r>
          </a:p>
          <a:p>
            <a:r>
              <a:rPr lang="en-US" dirty="0"/>
              <a:t>Treatment:</a:t>
            </a:r>
          </a:p>
          <a:p>
            <a:pPr lvl="1"/>
            <a:r>
              <a:rPr lang="en-US" dirty="0"/>
              <a:t>Urgently needs medical intervention</a:t>
            </a:r>
          </a:p>
          <a:p>
            <a:r>
              <a:rPr lang="en-US" dirty="0"/>
              <a:t>Prevention:</a:t>
            </a:r>
          </a:p>
          <a:p>
            <a:pPr lvl="1"/>
            <a:r>
              <a:rPr lang="en-US" dirty="0"/>
              <a:t>Don’t leave the hospital without an Epi pen script</a:t>
            </a:r>
          </a:p>
          <a:p>
            <a:endParaRPr lang="en-US" dirty="0"/>
          </a:p>
        </p:txBody>
      </p:sp>
    </p:spTree>
    <p:extLst>
      <p:ext uri="{BB962C8B-B14F-4D97-AF65-F5344CB8AC3E}">
        <p14:creationId xmlns:p14="http://schemas.microsoft.com/office/powerpoint/2010/main" val="2640242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DBCC-C395-BA1A-08D4-48E00321DC7A}"/>
              </a:ext>
            </a:extLst>
          </p:cNvPr>
          <p:cNvSpPr>
            <a:spLocks noGrp="1"/>
          </p:cNvSpPr>
          <p:nvPr>
            <p:ph type="title"/>
          </p:nvPr>
        </p:nvSpPr>
        <p:spPr/>
        <p:txBody>
          <a:bodyPr/>
          <a:lstStyle/>
          <a:p>
            <a:pPr algn="ctr"/>
            <a:r>
              <a:rPr lang="en-US" dirty="0"/>
              <a:t>Contact Information</a:t>
            </a:r>
          </a:p>
        </p:txBody>
      </p:sp>
      <p:sp>
        <p:nvSpPr>
          <p:cNvPr id="3" name="Content Placeholder 2">
            <a:extLst>
              <a:ext uri="{FF2B5EF4-FFF2-40B4-BE49-F238E27FC236}">
                <a16:creationId xmlns:a16="http://schemas.microsoft.com/office/drawing/2014/main" id="{3E8BA89E-920D-FB66-D631-77CB1238AC6D}"/>
              </a:ext>
            </a:extLst>
          </p:cNvPr>
          <p:cNvSpPr>
            <a:spLocks noGrp="1"/>
          </p:cNvSpPr>
          <p:nvPr>
            <p:ph idx="1"/>
          </p:nvPr>
        </p:nvSpPr>
        <p:spPr/>
        <p:txBody>
          <a:bodyPr/>
          <a:lstStyle/>
          <a:p>
            <a:r>
              <a:rPr lang="en-US" dirty="0"/>
              <a:t>Rebecca Edgeworth, MD</a:t>
            </a:r>
          </a:p>
          <a:p>
            <a:r>
              <a:rPr lang="en-US" dirty="0">
                <a:hlinkClick r:id="rId2"/>
              </a:rPr>
              <a:t>redgewor@touro.edu</a:t>
            </a:r>
            <a:endParaRPr lang="en-US" dirty="0"/>
          </a:p>
          <a:p>
            <a:endParaRPr lang="en-US" dirty="0"/>
          </a:p>
          <a:p>
            <a:r>
              <a:rPr lang="en-US" dirty="0"/>
              <a:t>Mayra Gonzalez, CHW</a:t>
            </a:r>
          </a:p>
          <a:p>
            <a:r>
              <a:rPr lang="en-US">
                <a:hlinkClick r:id="rId3"/>
              </a:rPr>
              <a:t>mgonzale34</a:t>
            </a:r>
            <a:r>
              <a:rPr lang="en-US" dirty="0">
                <a:hlinkClick r:id="rId3"/>
              </a:rPr>
              <a:t>@touro.edu</a:t>
            </a:r>
            <a:endParaRPr lang="en-US" dirty="0"/>
          </a:p>
          <a:p>
            <a:endParaRPr lang="en-US" dirty="0"/>
          </a:p>
          <a:p>
            <a:r>
              <a:rPr lang="en-US" dirty="0"/>
              <a:t>Touro University Nevada</a:t>
            </a:r>
          </a:p>
          <a:p>
            <a:r>
              <a:rPr lang="en-US" dirty="0">
                <a:hlinkClick r:id="rId4"/>
              </a:rPr>
              <a:t>https://tun.touro.edu/</a:t>
            </a:r>
            <a:endParaRPr lang="en-US" dirty="0"/>
          </a:p>
          <a:p>
            <a:endParaRPr lang="en-US" dirty="0"/>
          </a:p>
        </p:txBody>
      </p:sp>
    </p:spTree>
    <p:extLst>
      <p:ext uri="{BB962C8B-B14F-4D97-AF65-F5344CB8AC3E}">
        <p14:creationId xmlns:p14="http://schemas.microsoft.com/office/powerpoint/2010/main" val="4272038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C63D-9D7D-8CE8-990A-1E4476F75E17}"/>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F7F4699E-AFC8-DBA9-C305-54C6F6D81E15}"/>
              </a:ext>
            </a:extLst>
          </p:cNvPr>
          <p:cNvSpPr>
            <a:spLocks noGrp="1"/>
          </p:cNvSpPr>
          <p:nvPr>
            <p:ph idx="1"/>
          </p:nvPr>
        </p:nvSpPr>
        <p:spPr/>
        <p:txBody>
          <a:bodyPr/>
          <a:lstStyle/>
          <a:p>
            <a:r>
              <a:rPr lang="en-US" dirty="0">
                <a:hlinkClick r:id="rId2"/>
              </a:rPr>
              <a:t>https://endhomelessness.org/homelessness-in-america/homelessness-statistics/state-of-homelessness/</a:t>
            </a:r>
            <a:endParaRPr lang="en-US" dirty="0"/>
          </a:p>
          <a:p>
            <a:r>
              <a:rPr lang="en-US" dirty="0">
                <a:hlinkClick r:id="rId3"/>
              </a:rPr>
              <a:t>https://www.americashealthrankings.org/explore/measures/PCP_NPPES</a:t>
            </a:r>
            <a:endParaRPr lang="en-US" dirty="0"/>
          </a:p>
          <a:p>
            <a:r>
              <a:rPr lang="en-US" dirty="0">
                <a:hlinkClick r:id="rId4"/>
              </a:rPr>
              <a:t>https://endhomelessness.org/blog/recognizing-women-experiencing-homelessness-a-womens-history-month-spotlight-on-downtown-womens-center/</a:t>
            </a:r>
            <a:endParaRPr lang="en-US" dirty="0"/>
          </a:p>
          <a:p>
            <a:r>
              <a:rPr lang="en-US" dirty="0">
                <a:hlinkClick r:id="rId5"/>
              </a:rPr>
              <a:t>https://www.ncbi.nlm.nih.gov/pmc/articles/PMC4833089/</a:t>
            </a:r>
            <a:endParaRPr lang="en-US" dirty="0"/>
          </a:p>
          <a:p>
            <a:r>
              <a:rPr lang="en-US" dirty="0">
                <a:hlinkClick r:id="rId6"/>
              </a:rPr>
              <a:t>Adverse Childhood Experiences (ACEs) | </a:t>
            </a:r>
            <a:r>
              <a:rPr lang="en-US" dirty="0" err="1">
                <a:hlinkClick r:id="rId6"/>
              </a:rPr>
              <a:t>VitalSigns</a:t>
            </a:r>
            <a:r>
              <a:rPr lang="en-US" dirty="0">
                <a:hlinkClick r:id="rId6"/>
              </a:rPr>
              <a:t> | CDC</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07513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FCDA-B46F-6648-3EB6-8AEBAA89A5BA}"/>
              </a:ext>
            </a:extLst>
          </p:cNvPr>
          <p:cNvSpPr>
            <a:spLocks noGrp="1"/>
          </p:cNvSpPr>
          <p:nvPr>
            <p:ph type="title"/>
          </p:nvPr>
        </p:nvSpPr>
        <p:spPr>
          <a:xfrm>
            <a:off x="838200" y="365125"/>
            <a:ext cx="10515600" cy="1325563"/>
          </a:xfrm>
        </p:spPr>
        <p:txBody>
          <a:bodyPr>
            <a:normAutofit/>
          </a:bodyPr>
          <a:lstStyle/>
          <a:p>
            <a:pPr algn="ctr"/>
            <a:r>
              <a:rPr lang="en-US" sz="4200" dirty="0">
                <a:solidFill>
                  <a:schemeClr val="tx1"/>
                </a:solidFill>
              </a:rPr>
              <a:t>Seniors – Diabetes</a:t>
            </a:r>
          </a:p>
        </p:txBody>
      </p:sp>
      <p:graphicFrame>
        <p:nvGraphicFramePr>
          <p:cNvPr id="7" name="Content Placeholder 2">
            <a:extLst>
              <a:ext uri="{FF2B5EF4-FFF2-40B4-BE49-F238E27FC236}">
                <a16:creationId xmlns:a16="http://schemas.microsoft.com/office/drawing/2014/main" id="{43FA4BD9-C744-6AD0-19EA-CEDD97DF1770}"/>
              </a:ext>
            </a:extLst>
          </p:cNvPr>
          <p:cNvGraphicFramePr>
            <a:graphicFrameLocks noGrp="1"/>
          </p:cNvGraphicFramePr>
          <p:nvPr>
            <p:ph idx="1"/>
            <p:extLst>
              <p:ext uri="{D42A27DB-BD31-4B8C-83A1-F6EECF244321}">
                <p14:modId xmlns:p14="http://schemas.microsoft.com/office/powerpoint/2010/main" val="837305550"/>
              </p:ext>
            </p:extLst>
          </p:nvPr>
        </p:nvGraphicFramePr>
        <p:xfrm>
          <a:off x="776288" y="1276350"/>
          <a:ext cx="10948987" cy="5343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215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tional Health Care for the Homeless Council - Diabetes is the 7th leading  cause of death in the U.S. People experiencing #homelessness have distinct  care needs for managing this and other chronic">
            <a:extLst>
              <a:ext uri="{FF2B5EF4-FFF2-40B4-BE49-F238E27FC236}">
                <a16:creationId xmlns:a16="http://schemas.microsoft.com/office/drawing/2014/main" id="{64E32917-39C8-9C2A-1257-C5B8E59CB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028" y="242888"/>
            <a:ext cx="6372224" cy="63722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CF8C11-EE04-929E-B100-318A6694BF00}"/>
              </a:ext>
            </a:extLst>
          </p:cNvPr>
          <p:cNvSpPr txBox="1"/>
          <p:nvPr/>
        </p:nvSpPr>
        <p:spPr>
          <a:xfrm>
            <a:off x="793376" y="1178859"/>
            <a:ext cx="3729318" cy="769441"/>
          </a:xfrm>
          <a:prstGeom prst="rect">
            <a:avLst/>
          </a:prstGeom>
          <a:noFill/>
        </p:spPr>
        <p:txBody>
          <a:bodyPr wrap="square" rtlCol="0">
            <a:spAutoFit/>
          </a:bodyPr>
          <a:lstStyle/>
          <a:p>
            <a:pPr algn="ctr"/>
            <a:r>
              <a:rPr lang="en-US" sz="4400" dirty="0"/>
              <a:t>Diabetes</a:t>
            </a:r>
          </a:p>
        </p:txBody>
      </p:sp>
      <p:sp>
        <p:nvSpPr>
          <p:cNvPr id="7" name="TextBox 6">
            <a:extLst>
              <a:ext uri="{FF2B5EF4-FFF2-40B4-BE49-F238E27FC236}">
                <a16:creationId xmlns:a16="http://schemas.microsoft.com/office/drawing/2014/main" id="{08B9675F-9BF4-152D-1BB5-5E2AE7F63793}"/>
              </a:ext>
            </a:extLst>
          </p:cNvPr>
          <p:cNvSpPr txBox="1"/>
          <p:nvPr/>
        </p:nvSpPr>
        <p:spPr>
          <a:xfrm>
            <a:off x="282388" y="2305436"/>
            <a:ext cx="4764741"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Polyuria, polydipsia, polyphagia</a:t>
            </a:r>
          </a:p>
          <a:p>
            <a:pPr marL="285750" indent="-285750">
              <a:buFont typeface="Arial" panose="020B0604020202020204" pitchFamily="34" charset="0"/>
              <a:buChar char="•"/>
            </a:pPr>
            <a:r>
              <a:rPr lang="en-US" sz="2400" dirty="0"/>
              <a:t>Tend to keep BG elevated</a:t>
            </a:r>
          </a:p>
          <a:p>
            <a:pPr marL="285750" indent="-285750">
              <a:buFont typeface="Arial" panose="020B0604020202020204" pitchFamily="34" charset="0"/>
              <a:buChar char="•"/>
            </a:pPr>
            <a:r>
              <a:rPr lang="en-US" sz="2400" dirty="0"/>
              <a:t>Current algorithm for treatment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pic>
        <p:nvPicPr>
          <p:cNvPr id="4100" name="Picture 4" descr="Amazon.com: Vive Precision Insulin Travel Case - Cooler Bag for Diabetic  Supplies, Medicine, Pen, Vial Supply - Insulated Holder &amp; Cooling Ice Pack  - Cold Carrying Storage Organizer for Women, Men, Kids :">
            <a:extLst>
              <a:ext uri="{FF2B5EF4-FFF2-40B4-BE49-F238E27FC236}">
                <a16:creationId xmlns:a16="http://schemas.microsoft.com/office/drawing/2014/main" id="{EADDD640-9B64-0530-5EB8-DA0DF679E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2" y="4433887"/>
            <a:ext cx="2147887" cy="214788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nsulin Cooler Box Diabetic Medicine Cooler Bag Travel Portable Insulin  Refriger Blue - Walmart.com">
            <a:extLst>
              <a:ext uri="{FF2B5EF4-FFF2-40B4-BE49-F238E27FC236}">
                <a16:creationId xmlns:a16="http://schemas.microsoft.com/office/drawing/2014/main" id="{775B8D16-78BF-5F53-7E9B-7339F811B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76" y="4433886"/>
            <a:ext cx="2147887" cy="214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03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9B3E-47D6-C104-1B63-58032D3643EF}"/>
              </a:ext>
            </a:extLst>
          </p:cNvPr>
          <p:cNvSpPr>
            <a:spLocks noGrp="1"/>
          </p:cNvSpPr>
          <p:nvPr>
            <p:ph type="title"/>
          </p:nvPr>
        </p:nvSpPr>
        <p:spPr/>
        <p:txBody>
          <a:bodyPr/>
          <a:lstStyle/>
          <a:p>
            <a:pPr algn="ctr"/>
            <a:r>
              <a:rPr lang="en-US" dirty="0"/>
              <a:t>Diabetes – Food Insecurity</a:t>
            </a:r>
          </a:p>
        </p:txBody>
      </p:sp>
      <p:pic>
        <p:nvPicPr>
          <p:cNvPr id="5122" name="Picture 2" descr="The Plate Method for Diabetics - Medical Associates of Northwest Arkansas">
            <a:extLst>
              <a:ext uri="{FF2B5EF4-FFF2-40B4-BE49-F238E27FC236}">
                <a16:creationId xmlns:a16="http://schemas.microsoft.com/office/drawing/2014/main" id="{0C246AC3-6A59-73EF-9699-4382CBF0C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860" y="2074209"/>
            <a:ext cx="3362325" cy="33051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ow Austin Keeps Its Homeless Citizens Fed: “You want meals that feel like  a hug&quot; - Food - The Austin Chronicle">
            <a:extLst>
              <a:ext uri="{FF2B5EF4-FFF2-40B4-BE49-F238E27FC236}">
                <a16:creationId xmlns:a16="http://schemas.microsoft.com/office/drawing/2014/main" id="{DCE943CB-FAD3-87C1-11AD-FC48E5897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724" y="1710345"/>
            <a:ext cx="4527624" cy="301653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Greer Soup Kitchen Archives - Livin' Upstate SC">
            <a:extLst>
              <a:ext uri="{FF2B5EF4-FFF2-40B4-BE49-F238E27FC236}">
                <a16:creationId xmlns:a16="http://schemas.microsoft.com/office/drawing/2014/main" id="{3FDBB753-8E89-BFFF-EDEA-CD8642407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82" y="1690688"/>
            <a:ext cx="3055844" cy="305584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Food Club Thick &amp; Creamy Macaroni &amp; Cheese Dinner 7.25 Oz Box | Macaroni &amp;  Cheese | Honeoye Falls Market Place">
            <a:extLst>
              <a:ext uri="{FF2B5EF4-FFF2-40B4-BE49-F238E27FC236}">
                <a16:creationId xmlns:a16="http://schemas.microsoft.com/office/drawing/2014/main" id="{F2248A51-62BB-90BF-A2BC-50EAFCDD67F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6" name="Picture 16" descr="Food Club Mini Shells Macaroni &amp; Cheese Dinner">
            <a:extLst>
              <a:ext uri="{FF2B5EF4-FFF2-40B4-BE49-F238E27FC236}">
                <a16:creationId xmlns:a16="http://schemas.microsoft.com/office/drawing/2014/main" id="{3FBCB791-CC41-32AB-1C4B-23955FEBF8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168" r="21857"/>
          <a:stretch/>
        </p:blipFill>
        <p:spPr bwMode="auto">
          <a:xfrm>
            <a:off x="1479176" y="4993340"/>
            <a:ext cx="905435" cy="1617569"/>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Yam Or Sweet Potato - How Do You Know Which Is Which? - Farmers' Almanac -  Plan Your Day. Grow Your Life.">
            <a:extLst>
              <a:ext uri="{FF2B5EF4-FFF2-40B4-BE49-F238E27FC236}">
                <a16:creationId xmlns:a16="http://schemas.microsoft.com/office/drawing/2014/main" id="{87C10BFB-90A7-9971-6BAE-8F3A2068EE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380" y="4993340"/>
            <a:ext cx="2416367" cy="1617568"/>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How to Store Fruit to Keep them Fresh - Unlock Food">
            <a:extLst>
              <a:ext uri="{FF2B5EF4-FFF2-40B4-BE49-F238E27FC236}">
                <a16:creationId xmlns:a16="http://schemas.microsoft.com/office/drawing/2014/main" id="{89C19CD6-452F-E77A-05C1-5F16F805E6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2515" y="4993339"/>
            <a:ext cx="2427813" cy="161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39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BF22-A552-15A6-82EF-0B9223FD715D}"/>
              </a:ext>
            </a:extLst>
          </p:cNvPr>
          <p:cNvSpPr>
            <a:spLocks noGrp="1"/>
          </p:cNvSpPr>
          <p:nvPr>
            <p:ph type="title"/>
          </p:nvPr>
        </p:nvSpPr>
        <p:spPr>
          <a:xfrm>
            <a:off x="4702628" y="365125"/>
            <a:ext cx="6651171" cy="1325563"/>
          </a:xfrm>
        </p:spPr>
        <p:txBody>
          <a:bodyPr>
            <a:normAutofit/>
          </a:bodyPr>
          <a:lstStyle/>
          <a:p>
            <a:r>
              <a:rPr lang="en-US" sz="4200"/>
              <a:t>Seniors – Medical Concerns</a:t>
            </a:r>
          </a:p>
        </p:txBody>
      </p:sp>
      <p:sp>
        <p:nvSpPr>
          <p:cNvPr id="3" name="Content Placeholder 2">
            <a:extLst>
              <a:ext uri="{FF2B5EF4-FFF2-40B4-BE49-F238E27FC236}">
                <a16:creationId xmlns:a16="http://schemas.microsoft.com/office/drawing/2014/main" id="{F18ED4FC-1A45-1CCB-A28D-1663FECAB8E8}"/>
              </a:ext>
            </a:extLst>
          </p:cNvPr>
          <p:cNvSpPr>
            <a:spLocks noGrp="1"/>
          </p:cNvSpPr>
          <p:nvPr>
            <p:ph idx="1"/>
          </p:nvPr>
        </p:nvSpPr>
        <p:spPr>
          <a:xfrm>
            <a:off x="4794475" y="1416050"/>
            <a:ext cx="7131015" cy="4351338"/>
          </a:xfrm>
        </p:spPr>
        <p:txBody>
          <a:bodyPr>
            <a:noAutofit/>
          </a:bodyPr>
          <a:lstStyle/>
          <a:p>
            <a:r>
              <a:rPr lang="en-US" sz="2300" dirty="0"/>
              <a:t>Screening/testing:</a:t>
            </a:r>
          </a:p>
          <a:p>
            <a:pPr lvl="1"/>
            <a:r>
              <a:rPr lang="en-US" sz="2300" dirty="0"/>
              <a:t>Chronic health conditions – COPD, diabetes, hypertension, heart disease</a:t>
            </a:r>
          </a:p>
          <a:p>
            <a:pPr lvl="1"/>
            <a:r>
              <a:rPr lang="en-US" sz="2300" dirty="0"/>
              <a:t>Foot exams</a:t>
            </a:r>
          </a:p>
          <a:p>
            <a:r>
              <a:rPr lang="en-US" sz="2300" dirty="0"/>
              <a:t>Treatment:</a:t>
            </a:r>
          </a:p>
          <a:p>
            <a:pPr lvl="1"/>
            <a:r>
              <a:rPr lang="en-US" sz="2300" dirty="0"/>
              <a:t>COPD – inhalers, nebulizers</a:t>
            </a:r>
          </a:p>
          <a:p>
            <a:pPr lvl="1"/>
            <a:r>
              <a:rPr lang="en-US" sz="2300" dirty="0"/>
              <a:t>Medications for chronic conditions – pills, insulin</a:t>
            </a:r>
          </a:p>
          <a:p>
            <a:r>
              <a:rPr lang="en-US" sz="2300" dirty="0"/>
              <a:t>Preventative care:</a:t>
            </a:r>
          </a:p>
          <a:p>
            <a:pPr lvl="1"/>
            <a:r>
              <a:rPr lang="en-US" sz="2300" dirty="0"/>
              <a:t>Eye exams – wear sunglasses!</a:t>
            </a:r>
          </a:p>
          <a:p>
            <a:pPr lvl="1"/>
            <a:r>
              <a:rPr lang="en-US" sz="2300" dirty="0"/>
              <a:t>Harm reduction – tobacco cessation, obesity</a:t>
            </a:r>
          </a:p>
          <a:p>
            <a:pPr lvl="1"/>
            <a:r>
              <a:rPr lang="en-US" sz="2300" dirty="0"/>
              <a:t>Vaccines for seniors – pneumonia, high dose flu, COVID, shingles</a:t>
            </a:r>
          </a:p>
          <a:p>
            <a:pPr lvl="1"/>
            <a:r>
              <a:rPr lang="en-US" sz="2300" dirty="0"/>
              <a:t>Age-appropriate cancer screenings – lung (CT), mammograms, colon</a:t>
            </a:r>
          </a:p>
        </p:txBody>
      </p:sp>
      <p:pic>
        <p:nvPicPr>
          <p:cNvPr id="12292" name="Picture 4" descr="Sweltering streets: Hundreds of homeless die in extreme heat - Las Vegas  Sun News">
            <a:extLst>
              <a:ext uri="{FF2B5EF4-FFF2-40B4-BE49-F238E27FC236}">
                <a16:creationId xmlns:a16="http://schemas.microsoft.com/office/drawing/2014/main" id="{A7F51E95-0B2B-A314-83AB-F02FBAAC6E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62" r="24762" b="-1"/>
          <a:stretch/>
        </p:blipFill>
        <p:spPr bwMode="auto">
          <a:xfrm>
            <a:off x="20" y="10"/>
            <a:ext cx="43433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26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4C12-178E-7889-E0AD-4E0D7A713AF1}"/>
              </a:ext>
            </a:extLst>
          </p:cNvPr>
          <p:cNvSpPr>
            <a:spLocks noGrp="1"/>
          </p:cNvSpPr>
          <p:nvPr>
            <p:ph type="title"/>
          </p:nvPr>
        </p:nvSpPr>
        <p:spPr/>
        <p:txBody>
          <a:bodyPr/>
          <a:lstStyle/>
          <a:p>
            <a:pPr algn="ctr"/>
            <a:r>
              <a:rPr lang="en-US" dirty="0"/>
              <a:t>Serious Mental Illness (SMI)</a:t>
            </a:r>
          </a:p>
        </p:txBody>
      </p:sp>
      <p:sp>
        <p:nvSpPr>
          <p:cNvPr id="3" name="Content Placeholder 2">
            <a:extLst>
              <a:ext uri="{FF2B5EF4-FFF2-40B4-BE49-F238E27FC236}">
                <a16:creationId xmlns:a16="http://schemas.microsoft.com/office/drawing/2014/main" id="{915B49EF-12D9-E326-0291-030F11B60A54}"/>
              </a:ext>
            </a:extLst>
          </p:cNvPr>
          <p:cNvSpPr>
            <a:spLocks noGrp="1"/>
          </p:cNvSpPr>
          <p:nvPr>
            <p:ph idx="1"/>
          </p:nvPr>
        </p:nvSpPr>
        <p:spPr>
          <a:xfrm>
            <a:off x="573153" y="1425949"/>
            <a:ext cx="9013760" cy="4637928"/>
          </a:xfrm>
        </p:spPr>
        <p:txBody>
          <a:bodyPr/>
          <a:lstStyle/>
          <a:p>
            <a:endParaRPr lang="en-US" dirty="0"/>
          </a:p>
          <a:p>
            <a:r>
              <a:rPr lang="en-US" dirty="0"/>
              <a:t>SMI – schizophrenia, manic depressive, severe anxiety</a:t>
            </a:r>
          </a:p>
          <a:p>
            <a:r>
              <a:rPr lang="en-US" dirty="0"/>
              <a:t>May be quite ill without meeting the threshold for L2K</a:t>
            </a:r>
          </a:p>
          <a:p>
            <a:r>
              <a:rPr lang="en-US" dirty="0"/>
              <a:t>Frequently people with SMI self-medicate with alcohol/drugs (dual-diagnosis)</a:t>
            </a:r>
          </a:p>
        </p:txBody>
      </p:sp>
      <p:pic>
        <p:nvPicPr>
          <p:cNvPr id="1026" name="Picture 2">
            <a:extLst>
              <a:ext uri="{FF2B5EF4-FFF2-40B4-BE49-F238E27FC236}">
                <a16:creationId xmlns:a16="http://schemas.microsoft.com/office/drawing/2014/main" id="{81B1A360-405E-5F25-0861-79FDEFF35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8238" y="3356769"/>
            <a:ext cx="3328988" cy="33289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ental-Illness-and-Homelessness1">
            <a:extLst>
              <a:ext uri="{FF2B5EF4-FFF2-40B4-BE49-F238E27FC236}">
                <a16:creationId xmlns:a16="http://schemas.microsoft.com/office/drawing/2014/main" id="{11406FA5-899C-BF84-2C6A-05FA27A59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4344295"/>
            <a:ext cx="5895974" cy="224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48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Sweltering Streets: Hundreds of Homeless Die in Extreme Heat – NBC Los  Angeles">
            <a:extLst>
              <a:ext uri="{FF2B5EF4-FFF2-40B4-BE49-F238E27FC236}">
                <a16:creationId xmlns:a16="http://schemas.microsoft.com/office/drawing/2014/main" id="{5E8F1098-0746-A269-6CDF-31DE8859A8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57" r="34843"/>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3079" name="Rectangle 3078">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64C12-178E-7889-E0AD-4E0D7A713AF1}"/>
              </a:ext>
            </a:extLst>
          </p:cNvPr>
          <p:cNvSpPr>
            <a:spLocks noGrp="1"/>
          </p:cNvSpPr>
          <p:nvPr>
            <p:ph type="title"/>
          </p:nvPr>
        </p:nvSpPr>
        <p:spPr>
          <a:xfrm>
            <a:off x="291353" y="250031"/>
            <a:ext cx="5634317" cy="1475675"/>
          </a:xfrm>
        </p:spPr>
        <p:txBody>
          <a:bodyPr>
            <a:normAutofit/>
          </a:bodyPr>
          <a:lstStyle/>
          <a:p>
            <a:pPr algn="ctr"/>
            <a:r>
              <a:rPr lang="en-US" sz="3200" dirty="0"/>
              <a:t>Serious Mental Illness (SMI) – </a:t>
            </a:r>
            <a:br>
              <a:rPr lang="en-US" sz="3200" dirty="0"/>
            </a:br>
            <a:r>
              <a:rPr lang="en-US" sz="3200" dirty="0"/>
              <a:t>Medical Concerns</a:t>
            </a:r>
          </a:p>
        </p:txBody>
      </p:sp>
      <p:sp>
        <p:nvSpPr>
          <p:cNvPr id="3" name="Content Placeholder 2">
            <a:extLst>
              <a:ext uri="{FF2B5EF4-FFF2-40B4-BE49-F238E27FC236}">
                <a16:creationId xmlns:a16="http://schemas.microsoft.com/office/drawing/2014/main" id="{915B49EF-12D9-E326-0291-030F11B60A54}"/>
              </a:ext>
            </a:extLst>
          </p:cNvPr>
          <p:cNvSpPr>
            <a:spLocks noGrp="1"/>
          </p:cNvSpPr>
          <p:nvPr>
            <p:ph idx="1"/>
          </p:nvPr>
        </p:nvSpPr>
        <p:spPr>
          <a:xfrm>
            <a:off x="375930" y="1646331"/>
            <a:ext cx="5339070" cy="4821704"/>
          </a:xfrm>
        </p:spPr>
        <p:txBody>
          <a:bodyPr>
            <a:normAutofit/>
          </a:bodyPr>
          <a:lstStyle/>
          <a:p>
            <a:r>
              <a:rPr lang="en-US" sz="2200" dirty="0"/>
              <a:t>Screening/testing:</a:t>
            </a:r>
          </a:p>
          <a:p>
            <a:pPr lvl="1"/>
            <a:r>
              <a:rPr lang="en-US" sz="2200" dirty="0"/>
              <a:t>Depression / suicidal ideation</a:t>
            </a:r>
          </a:p>
          <a:p>
            <a:pPr lvl="1"/>
            <a:r>
              <a:rPr lang="en-US" sz="2200" dirty="0"/>
              <a:t>Evaluation by a psychiatric practitioner</a:t>
            </a:r>
          </a:p>
          <a:p>
            <a:r>
              <a:rPr lang="en-US" sz="2200" dirty="0"/>
              <a:t>Treatment:</a:t>
            </a:r>
          </a:p>
          <a:p>
            <a:pPr lvl="1"/>
            <a:r>
              <a:rPr lang="en-US" sz="2200" dirty="0"/>
              <a:t>Need a mental health home / integrated care</a:t>
            </a:r>
          </a:p>
          <a:p>
            <a:pPr lvl="1"/>
            <a:r>
              <a:rPr lang="en-US" sz="2200" dirty="0"/>
              <a:t>Medication management – injections, fewer barriers</a:t>
            </a:r>
          </a:p>
          <a:p>
            <a:pPr lvl="1"/>
            <a:r>
              <a:rPr lang="en-US" sz="2200" dirty="0"/>
              <a:t>Autonomy allows for bad decisions</a:t>
            </a:r>
          </a:p>
          <a:p>
            <a:pPr lvl="1"/>
            <a:r>
              <a:rPr lang="en-US" sz="2200" dirty="0"/>
              <a:t>Medical conditions</a:t>
            </a:r>
          </a:p>
          <a:p>
            <a:r>
              <a:rPr lang="en-US" sz="2200" dirty="0"/>
              <a:t>Preventative care:</a:t>
            </a:r>
          </a:p>
          <a:p>
            <a:pPr lvl="1"/>
            <a:r>
              <a:rPr lang="en-US" sz="2200" dirty="0"/>
              <a:t>Treatment before a crisis</a:t>
            </a:r>
          </a:p>
          <a:p>
            <a:pPr lvl="1"/>
            <a:endParaRPr lang="en-US" sz="1400" dirty="0"/>
          </a:p>
          <a:p>
            <a:pPr lvl="1"/>
            <a:endParaRPr lang="en-US" sz="1400" dirty="0"/>
          </a:p>
          <a:p>
            <a:pPr lvl="1"/>
            <a:endParaRPr lang="en-US" sz="1400" dirty="0"/>
          </a:p>
          <a:p>
            <a:pPr lvl="1"/>
            <a:endParaRPr lang="en-US" sz="1400" dirty="0"/>
          </a:p>
        </p:txBody>
      </p:sp>
    </p:spTree>
    <p:extLst>
      <p:ext uri="{BB962C8B-B14F-4D97-AF65-F5344CB8AC3E}">
        <p14:creationId xmlns:p14="http://schemas.microsoft.com/office/powerpoint/2010/main" val="187666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Multiple substance use disorders may share inherited genetic signature –  Washington University School of Medicine in St. Louis">
            <a:extLst>
              <a:ext uri="{FF2B5EF4-FFF2-40B4-BE49-F238E27FC236}">
                <a16:creationId xmlns:a16="http://schemas.microsoft.com/office/drawing/2014/main" id="{A558555E-0FF1-97E5-EAA0-F288387085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69" r="12296" b="-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2055" name="Rectangle 2054">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A237B-A270-6F32-EDFA-0BF556D242A9}"/>
              </a:ext>
            </a:extLst>
          </p:cNvPr>
          <p:cNvSpPr>
            <a:spLocks noGrp="1"/>
          </p:cNvSpPr>
          <p:nvPr>
            <p:ph type="title"/>
          </p:nvPr>
        </p:nvSpPr>
        <p:spPr>
          <a:xfrm>
            <a:off x="838201" y="365125"/>
            <a:ext cx="4854676" cy="1325563"/>
          </a:xfrm>
        </p:spPr>
        <p:txBody>
          <a:bodyPr>
            <a:normAutofit/>
          </a:bodyPr>
          <a:lstStyle/>
          <a:p>
            <a:pPr algn="ctr"/>
            <a:r>
              <a:rPr lang="en-US" sz="3400" dirty="0"/>
              <a:t>Substance Use Disorder (SUD) - Statistics</a:t>
            </a:r>
          </a:p>
        </p:txBody>
      </p:sp>
      <p:sp>
        <p:nvSpPr>
          <p:cNvPr id="3" name="Content Placeholder 2">
            <a:extLst>
              <a:ext uri="{FF2B5EF4-FFF2-40B4-BE49-F238E27FC236}">
                <a16:creationId xmlns:a16="http://schemas.microsoft.com/office/drawing/2014/main" id="{CE8B8FBD-374A-9FE2-EE53-D78E54C4E3F3}"/>
              </a:ext>
            </a:extLst>
          </p:cNvPr>
          <p:cNvSpPr>
            <a:spLocks noGrp="1"/>
          </p:cNvSpPr>
          <p:nvPr>
            <p:ph idx="1"/>
          </p:nvPr>
        </p:nvSpPr>
        <p:spPr>
          <a:xfrm>
            <a:off x="371447" y="1879414"/>
            <a:ext cx="5370447" cy="4696198"/>
          </a:xfrm>
        </p:spPr>
        <p:txBody>
          <a:bodyPr>
            <a:normAutofit/>
          </a:bodyPr>
          <a:lstStyle/>
          <a:p>
            <a:r>
              <a:rPr lang="en-US" dirty="0"/>
              <a:t>Over </a:t>
            </a:r>
            <a:r>
              <a:rPr lang="en-US" dirty="0">
                <a:solidFill>
                  <a:srgbClr val="FFFF00"/>
                </a:solidFill>
              </a:rPr>
              <a:t>1/3</a:t>
            </a:r>
            <a:r>
              <a:rPr lang="en-US" dirty="0"/>
              <a:t> of PEH have current alcohol or drug use </a:t>
            </a:r>
          </a:p>
          <a:p>
            <a:r>
              <a:rPr lang="en-US" dirty="0"/>
              <a:t>National Institute on Drug Abuse – </a:t>
            </a:r>
            <a:r>
              <a:rPr lang="en-US" dirty="0">
                <a:solidFill>
                  <a:srgbClr val="FFFF00"/>
                </a:solidFill>
              </a:rPr>
              <a:t>40%</a:t>
            </a:r>
            <a:r>
              <a:rPr lang="en-US" dirty="0"/>
              <a:t> of those with SUD also have a mental health condition (dual diagnosis)</a:t>
            </a:r>
          </a:p>
          <a:p>
            <a:endParaRPr lang="en-US" dirty="0"/>
          </a:p>
        </p:txBody>
      </p:sp>
    </p:spTree>
    <p:extLst>
      <p:ext uri="{BB962C8B-B14F-4D97-AF65-F5344CB8AC3E}">
        <p14:creationId xmlns:p14="http://schemas.microsoft.com/office/powerpoint/2010/main" val="162345623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3881</TotalTime>
  <Words>1467</Words>
  <Application>Microsoft Office PowerPoint</Application>
  <PresentationFormat>Widescreen</PresentationFormat>
  <Paragraphs>222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Corbel</vt:lpstr>
      <vt:lpstr>Depth</vt:lpstr>
      <vt:lpstr>Youth and Transitional Youth –  Medical Concerns</vt:lpstr>
      <vt:lpstr>Seniors - Statistics</vt:lpstr>
      <vt:lpstr>Seniors – Diabetes</vt:lpstr>
      <vt:lpstr>PowerPoint Presentation</vt:lpstr>
      <vt:lpstr>Diabetes – Food Insecurity</vt:lpstr>
      <vt:lpstr>Seniors – Medical Concerns</vt:lpstr>
      <vt:lpstr>Serious Mental Illness (SMI)</vt:lpstr>
      <vt:lpstr>Serious Mental Illness (SMI) –  Medical Concerns</vt:lpstr>
      <vt:lpstr>Substance Use Disorder (SUD) - Statistics</vt:lpstr>
      <vt:lpstr>Alcohol Use Disorder (AUD) –  Alcohol Cessation</vt:lpstr>
      <vt:lpstr>Substance Use Disorder - Heat</vt:lpstr>
      <vt:lpstr>Substance Use Disorder (SUD) –  Medical Concerns</vt:lpstr>
      <vt:lpstr>Immigrants - Statistics</vt:lpstr>
      <vt:lpstr>Immigrants – Medical Concerns</vt:lpstr>
      <vt:lpstr>Immigrants – Medical Concerns</vt:lpstr>
      <vt:lpstr>Summary</vt:lpstr>
      <vt:lpstr>PowerPoint Presentation</vt:lpstr>
      <vt:lpstr>Case #1 – Woman in DV Shelter</vt:lpstr>
      <vt:lpstr>Case #1 – Woman in DV Shelter</vt:lpstr>
      <vt:lpstr>Case #2 – Senior Unsheltered</vt:lpstr>
      <vt:lpstr>Case #2 – Senior Unsheltered</vt:lpstr>
      <vt:lpstr>Case #3 - SUD / SMI</vt:lpstr>
      <vt:lpstr>Case #3 - SUD / SMI</vt:lpstr>
      <vt:lpstr>Case #4 – Immigrant from Columbia</vt:lpstr>
      <vt:lpstr>Case #4 – Immigrant from Columbia</vt:lpstr>
      <vt:lpstr>Case #5 – Woman with SOB</vt:lpstr>
      <vt:lpstr>Case #5 – Woman with SOB</vt:lpstr>
      <vt:lpstr>Contact Information</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Edgeworth</dc:creator>
  <cp:lastModifiedBy>brandon hallauer</cp:lastModifiedBy>
  <cp:revision>136</cp:revision>
  <dcterms:created xsi:type="dcterms:W3CDTF">2019-06-18T19:00:23Z</dcterms:created>
  <dcterms:modified xsi:type="dcterms:W3CDTF">2023-08-28T22:37:46Z</dcterms:modified>
</cp:coreProperties>
</file>