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71" r:id="rId6"/>
    <p:sldId id="267" r:id="rId7"/>
    <p:sldId id="277" r:id="rId8"/>
    <p:sldId id="280" r:id="rId9"/>
    <p:sldId id="278" r:id="rId10"/>
    <p:sldId id="291" r:id="rId11"/>
    <p:sldId id="282" r:id="rId12"/>
    <p:sldId id="281" r:id="rId13"/>
    <p:sldId id="279" r:id="rId14"/>
    <p:sldId id="292" r:id="rId15"/>
    <p:sldId id="290" r:id="rId16"/>
    <p:sldId id="285" r:id="rId17"/>
    <p:sldId id="286" r:id="rId18"/>
    <p:sldId id="287" r:id="rId19"/>
    <p:sldId id="289"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CD80E-97AF-42A4-909B-446B2E26315B}" v="42" dt="2023-08-11T14:27:20.896"/>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88" d="100"/>
          <a:sy n="88" d="100"/>
        </p:scale>
        <p:origin x="108" y="4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mailto:jackee.stewart@churchillcountynv.gov"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mailto:ksmith@nyecountynv.gov"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shannon.ernst@churchillcountynv.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jackee.stewart@churchillcountynv.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ksmith@nyecountynv.gov"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shannon.ernst@churchillcountynv.gov"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B2F9B3BC-1849-4A4A-BBE4-752B9B492C76}">
      <dgm:prSet custT="1"/>
      <dgm:spPr/>
      <dgm:t>
        <a:bodyPr/>
        <a:lstStyle/>
        <a:p>
          <a:pPr algn="ctr">
            <a:lnSpc>
              <a:spcPct val="100000"/>
            </a:lnSpc>
            <a:defRPr b="1" spc="20">
              <a:latin typeface="+mj-lt"/>
            </a:defRPr>
          </a:pPr>
          <a:r>
            <a:rPr lang="en-US" sz="2000" b="0" dirty="0">
              <a:solidFill>
                <a:schemeClr val="accent5"/>
              </a:solidFill>
            </a:rPr>
            <a:t>Jackee Stewart, Essential Services Supervisor</a:t>
          </a:r>
        </a:p>
        <a:p>
          <a:pPr algn="ctr">
            <a:lnSpc>
              <a:spcPct val="100000"/>
            </a:lnSpc>
            <a:defRPr b="1" spc="20">
              <a:latin typeface="+mj-lt"/>
            </a:defRPr>
          </a:pPr>
          <a:r>
            <a:rPr lang="en-US" sz="2000" b="0" dirty="0">
              <a:solidFill>
                <a:schemeClr val="accent5"/>
              </a:solidFill>
            </a:rPr>
            <a:t>Churchill County Social Services </a:t>
          </a:r>
        </a:p>
        <a:p>
          <a:pPr algn="ctr">
            <a:lnSpc>
              <a:spcPct val="100000"/>
            </a:lnSpc>
            <a:defRPr b="1" spc="20">
              <a:latin typeface="+mj-lt"/>
            </a:defRPr>
          </a:pPr>
          <a:r>
            <a:rPr lang="en-US" sz="2000" b="0" dirty="0">
              <a:solidFill>
                <a:schemeClr val="accent5"/>
              </a:solidFill>
            </a:rPr>
            <a:t>(775)426-8482 </a:t>
          </a:r>
          <a:r>
            <a:rPr lang="en-US" sz="2000" b="0" dirty="0">
              <a:solidFill>
                <a:schemeClr val="accent5"/>
              </a:solidFill>
              <a:hlinkClick xmlns:r="http://schemas.openxmlformats.org/officeDocument/2006/relationships" r:id="rId1"/>
            </a:rPr>
            <a:t>jackee.stewart@churchillcountynv.gov</a:t>
          </a:r>
          <a:r>
            <a:rPr lang="en-US" sz="2000" b="0" dirty="0">
              <a:solidFill>
                <a:schemeClr val="accent5"/>
              </a:solidFill>
            </a:rPr>
            <a:t> </a:t>
          </a:r>
        </a:p>
        <a:p>
          <a:pPr algn="ctr">
            <a:lnSpc>
              <a:spcPct val="100000"/>
            </a:lnSpc>
            <a:defRPr b="1" spc="20">
              <a:latin typeface="+mj-lt"/>
            </a:defRPr>
          </a:pPr>
          <a:endParaRPr lang="en-US" sz="1600" b="0" dirty="0">
            <a:solidFill>
              <a:schemeClr val="tx1"/>
            </a:solidFill>
            <a:latin typeface="+mn-lt"/>
          </a:endParaRP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0" presStyleCnt="1" custScaleX="139286" custScaleY="123428" custLinFactNeighborX="0" custLinFactNeighborY="-12909"/>
      <dgm:spPr>
        <a:prstGeom prst="rect">
          <a:avLst/>
        </a:prstGeom>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0" presStyleCnt="2" custScaleX="297546" custScaleY="129966" custLinFactNeighborY="33495">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1" presStyleCnt="2" custLinFactNeighborX="1819" custLinFactNeighborY="-7212">
        <dgm:presLayoutVars/>
      </dgm:prSet>
      <dgm:spPr/>
    </dgm:pt>
    <dgm:pt modelId="{F9799C58-A628-4E75-9DAC-6616D2E34649}" type="pres">
      <dgm:prSet presAssocID="{B2F9B3BC-1849-4A4A-BBE4-752B9B492C76}" presName="bottSpace" presStyleCnt="0"/>
      <dgm:spPr/>
    </dgm:pt>
  </dgm:ptLst>
  <dgm:cxnLst>
    <dgm:cxn modelId="{4C525577-8965-4DD8-A876-005F65E1D723}" type="presOf" srcId="{B2F9B3BC-1849-4A4A-BBE4-752B9B492C76}" destId="{79C5F495-3DD9-41C8-99AE-150A333447D0}" srcOrd="0" destOrd="0" presId="urn:microsoft.com/office/officeart/2019/1/layout/PeoplePortraitsList"/>
    <dgm:cxn modelId="{BB48F2B9-3F80-43D5-9223-76526A774C2D}" srcId="{5C72703F-EB58-4B0C-8B2A-EDF2A51B2C6C}" destId="{B2F9B3BC-1849-4A4A-BBE4-752B9B492C76}" srcOrd="0" destOrd="0" parTransId="{48FD486C-824F-4590-8CFC-BC1053E533DD}" sibTransId="{2946CE56-B018-4C0E-918D-0B36D170024F}"/>
    <dgm:cxn modelId="{74A68EEE-876E-4134-B088-DC53246E11FE}" type="presOf" srcId="{5C72703F-EB58-4B0C-8B2A-EDF2A51B2C6C}" destId="{BF30E86D-EAFC-44CE-B56C-D7C5EC7742F3}" srcOrd="0" destOrd="0" presId="urn:microsoft.com/office/officeart/2019/1/layout/PeoplePortraitsList"/>
    <dgm:cxn modelId="{C9461069-5B02-4E7D-89BF-60D89C5520D1}" type="presParOf" srcId="{BF30E86D-EAFC-44CE-B56C-D7C5EC7742F3}" destId="{F836F72C-94C1-41ED-BA62-813057647F9C}" srcOrd="0"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B2F9B3BC-1849-4A4A-BBE4-752B9B492C76}">
      <dgm:prSet custT="1"/>
      <dgm:spPr/>
      <dgm:t>
        <a:bodyPr/>
        <a:lstStyle/>
        <a:p>
          <a:pPr algn="ctr">
            <a:lnSpc>
              <a:spcPct val="100000"/>
            </a:lnSpc>
            <a:defRPr b="1" spc="20">
              <a:latin typeface="+mj-lt"/>
            </a:defRPr>
          </a:pPr>
          <a:r>
            <a:rPr lang="en-US" sz="2000" b="0" dirty="0">
              <a:solidFill>
                <a:schemeClr val="accent5"/>
              </a:solidFill>
            </a:rPr>
            <a:t>Karyn Smith, Director and Public Guardian</a:t>
          </a:r>
        </a:p>
        <a:p>
          <a:pPr algn="ctr">
            <a:lnSpc>
              <a:spcPct val="100000"/>
            </a:lnSpc>
            <a:defRPr b="1" spc="20">
              <a:latin typeface="+mj-lt"/>
            </a:defRPr>
          </a:pPr>
          <a:r>
            <a:rPr lang="en-US" sz="2000" b="0" dirty="0">
              <a:solidFill>
                <a:schemeClr val="accent5"/>
              </a:solidFill>
            </a:rPr>
            <a:t> Nye County Social Services </a:t>
          </a:r>
        </a:p>
        <a:p>
          <a:pPr algn="ctr">
            <a:lnSpc>
              <a:spcPct val="100000"/>
            </a:lnSpc>
            <a:defRPr b="1" spc="20">
              <a:latin typeface="+mj-lt"/>
            </a:defRPr>
          </a:pPr>
          <a:r>
            <a:rPr lang="en-US" sz="2000" b="0" dirty="0">
              <a:solidFill>
                <a:schemeClr val="accent5"/>
              </a:solidFill>
            </a:rPr>
            <a:t>(775)277-0075 </a:t>
          </a:r>
          <a:r>
            <a:rPr lang="en-US" sz="2000" b="0" dirty="0">
              <a:solidFill>
                <a:schemeClr val="accent5"/>
              </a:solidFill>
              <a:hlinkClick xmlns:r="http://schemas.openxmlformats.org/officeDocument/2006/relationships" r:id="rId1"/>
            </a:rPr>
            <a:t>ksmith@nyecountynv.gov</a:t>
          </a:r>
          <a:r>
            <a:rPr lang="en-US" sz="2000" b="0" dirty="0">
              <a:solidFill>
                <a:schemeClr val="accent5"/>
              </a:solidFill>
            </a:rPr>
            <a:t> </a:t>
          </a:r>
        </a:p>
        <a:p>
          <a:pPr algn="ctr">
            <a:lnSpc>
              <a:spcPct val="100000"/>
            </a:lnSpc>
            <a:defRPr b="1" spc="20">
              <a:latin typeface="+mj-lt"/>
            </a:defRPr>
          </a:pPr>
          <a:endParaRPr lang="en-US" sz="1600" b="0" dirty="0">
            <a:solidFill>
              <a:schemeClr val="tx1"/>
            </a:solidFill>
            <a:latin typeface="+mn-lt"/>
          </a:endParaRP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0" presStyleCnt="1" custScaleX="158984" custScaleY="151397" custLinFactNeighborX="-5566" custLinFactNeighborY="-15367"/>
      <dgm:spPr>
        <a:prstGeom prst="rect">
          <a:avLst/>
        </a:prstGeom>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0" presStyleCnt="2" custScaleX="379329" custScaleY="247955" custLinFactY="438" custLinFactNeighborY="100000">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1" presStyleCnt="2" custLinFactNeighborX="1819" custLinFactNeighborY="-7212">
        <dgm:presLayoutVars/>
      </dgm:prSet>
      <dgm:spPr/>
    </dgm:pt>
    <dgm:pt modelId="{F9799C58-A628-4E75-9DAC-6616D2E34649}" type="pres">
      <dgm:prSet presAssocID="{B2F9B3BC-1849-4A4A-BBE4-752B9B492C76}" presName="bottSpace" presStyleCnt="0"/>
      <dgm:spPr/>
    </dgm:pt>
  </dgm:ptLst>
  <dgm:cxnLst>
    <dgm:cxn modelId="{4C525577-8965-4DD8-A876-005F65E1D723}" type="presOf" srcId="{B2F9B3BC-1849-4A4A-BBE4-752B9B492C76}" destId="{79C5F495-3DD9-41C8-99AE-150A333447D0}" srcOrd="0" destOrd="0" presId="urn:microsoft.com/office/officeart/2019/1/layout/PeoplePortraitsList"/>
    <dgm:cxn modelId="{BB48F2B9-3F80-43D5-9223-76526A774C2D}" srcId="{5C72703F-EB58-4B0C-8B2A-EDF2A51B2C6C}" destId="{B2F9B3BC-1849-4A4A-BBE4-752B9B492C76}" srcOrd="0" destOrd="0" parTransId="{48FD486C-824F-4590-8CFC-BC1053E533DD}" sibTransId="{2946CE56-B018-4C0E-918D-0B36D170024F}"/>
    <dgm:cxn modelId="{74A68EEE-876E-4134-B088-DC53246E11FE}" type="presOf" srcId="{5C72703F-EB58-4B0C-8B2A-EDF2A51B2C6C}" destId="{BF30E86D-EAFC-44CE-B56C-D7C5EC7742F3}" srcOrd="0" destOrd="0" presId="urn:microsoft.com/office/officeart/2019/1/layout/PeoplePortraitsList"/>
    <dgm:cxn modelId="{C9461069-5B02-4E7D-89BF-60D89C5520D1}" type="presParOf" srcId="{BF30E86D-EAFC-44CE-B56C-D7C5EC7742F3}" destId="{F836F72C-94C1-41ED-BA62-813057647F9C}" srcOrd="0"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B2F9B3BC-1849-4A4A-BBE4-752B9B492C76}">
      <dgm:prSet custT="1"/>
      <dgm:spPr/>
      <dgm:t>
        <a:bodyPr/>
        <a:lstStyle/>
        <a:p>
          <a:pPr algn="ctr">
            <a:lnSpc>
              <a:spcPct val="100000"/>
            </a:lnSpc>
            <a:defRPr b="1" spc="20">
              <a:latin typeface="+mj-lt"/>
            </a:defRPr>
          </a:pPr>
          <a:r>
            <a:rPr lang="en-US" sz="2000" b="0" dirty="0">
              <a:solidFill>
                <a:schemeClr val="accent5"/>
              </a:solidFill>
              <a:latin typeface="Avenir Next LT Pro (Headings)"/>
            </a:rPr>
            <a:t>Shannon Ernst, Director and Public Guardian</a:t>
          </a:r>
        </a:p>
        <a:p>
          <a:pPr algn="ctr">
            <a:lnSpc>
              <a:spcPct val="100000"/>
            </a:lnSpc>
            <a:defRPr b="1" spc="20">
              <a:latin typeface="+mj-lt"/>
            </a:defRPr>
          </a:pPr>
          <a:r>
            <a:rPr lang="en-US" sz="2000" b="0" dirty="0">
              <a:solidFill>
                <a:schemeClr val="accent5"/>
              </a:solidFill>
              <a:latin typeface="Avenir Next LT Pro (Headings)"/>
            </a:rPr>
            <a:t> Churchill County Social Services </a:t>
          </a:r>
        </a:p>
        <a:p>
          <a:pPr algn="ctr">
            <a:lnSpc>
              <a:spcPct val="100000"/>
            </a:lnSpc>
            <a:defRPr b="1" spc="20">
              <a:latin typeface="+mj-lt"/>
            </a:defRPr>
          </a:pPr>
          <a:r>
            <a:rPr lang="en-US" sz="2000" b="0" dirty="0">
              <a:solidFill>
                <a:schemeClr val="accent5"/>
              </a:solidFill>
              <a:latin typeface="Avenir Next LT Pro (Headings)"/>
            </a:rPr>
            <a:t>775-427-0035 </a:t>
          </a:r>
          <a:r>
            <a:rPr lang="en-US" sz="2000" b="0" dirty="0">
              <a:solidFill>
                <a:schemeClr val="accent5"/>
              </a:solidFill>
              <a:latin typeface="Avenir Next LT Pro (Headings)"/>
              <a:hlinkClick xmlns:r="http://schemas.openxmlformats.org/officeDocument/2006/relationships" r:id="rId1"/>
            </a:rPr>
            <a:t>shannon.ernst@churchillcountynv.gov</a:t>
          </a:r>
          <a:r>
            <a:rPr lang="en-US" sz="2000" b="0" dirty="0">
              <a:solidFill>
                <a:schemeClr val="accent5"/>
              </a:solidFill>
              <a:latin typeface="Avenir Next LT Pro (Headings)"/>
            </a:rPr>
            <a:t> </a:t>
          </a:r>
          <a:endParaRPr lang="en-US" sz="2000" b="0" dirty="0">
            <a:solidFill>
              <a:schemeClr val="tx1"/>
            </a:solidFill>
            <a:latin typeface="Avenir Next LT Pro (Headings)"/>
          </a:endParaRP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0" presStyleCnt="1" custScaleX="184036" custScaleY="150099" custLinFactNeighborX="-7621" custLinFactNeighborY="-4568"/>
      <dgm:spPr>
        <a:prstGeom prst="rect">
          <a:avLst/>
        </a:prstGeom>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0" presStyleCnt="2" custScaleX="297546" custScaleY="250341" custLinFactY="23315" custLinFactNeighborY="100000">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1" presStyleCnt="2" custLinFactNeighborX="1819" custLinFactNeighborY="-7212">
        <dgm:presLayoutVars/>
      </dgm:prSet>
      <dgm:spPr/>
    </dgm:pt>
    <dgm:pt modelId="{F9799C58-A628-4E75-9DAC-6616D2E34649}" type="pres">
      <dgm:prSet presAssocID="{B2F9B3BC-1849-4A4A-BBE4-752B9B492C76}" presName="bottSpace" presStyleCnt="0"/>
      <dgm:spPr/>
    </dgm:pt>
  </dgm:ptLst>
  <dgm:cxnLst>
    <dgm:cxn modelId="{4C525577-8965-4DD8-A876-005F65E1D723}" type="presOf" srcId="{B2F9B3BC-1849-4A4A-BBE4-752B9B492C76}" destId="{79C5F495-3DD9-41C8-99AE-150A333447D0}" srcOrd="0" destOrd="0" presId="urn:microsoft.com/office/officeart/2019/1/layout/PeoplePortraitsList"/>
    <dgm:cxn modelId="{BB48F2B9-3F80-43D5-9223-76526A774C2D}" srcId="{5C72703F-EB58-4B0C-8B2A-EDF2A51B2C6C}" destId="{B2F9B3BC-1849-4A4A-BBE4-752B9B492C76}" srcOrd="0" destOrd="0" parTransId="{48FD486C-824F-4590-8CFC-BC1053E533DD}" sibTransId="{2946CE56-B018-4C0E-918D-0B36D170024F}"/>
    <dgm:cxn modelId="{74A68EEE-876E-4134-B088-DC53246E11FE}" type="presOf" srcId="{5C72703F-EB58-4B0C-8B2A-EDF2A51B2C6C}" destId="{BF30E86D-EAFC-44CE-B56C-D7C5EC7742F3}" srcOrd="0" destOrd="0" presId="urn:microsoft.com/office/officeart/2019/1/layout/PeoplePortraitsList"/>
    <dgm:cxn modelId="{C9461069-5B02-4E7D-89BF-60D89C5520D1}" type="presParOf" srcId="{BF30E86D-EAFC-44CE-B56C-D7C5EC7742F3}" destId="{F836F72C-94C1-41ED-BA62-813057647F9C}" srcOrd="0"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8E640-7EB5-4EF2-8C83-19A3E5328324}">
      <dsp:nvSpPr>
        <dsp:cNvPr id="0" name=""/>
        <dsp:cNvSpPr/>
      </dsp:nvSpPr>
      <dsp:spPr>
        <a:xfrm>
          <a:off x="3991419" y="528095"/>
          <a:ext cx="2345436" cy="2078404"/>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1423464" y="3065127"/>
          <a:ext cx="7481345" cy="66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5"/>
              </a:solidFill>
            </a:rPr>
            <a:t>Jackee Stewart, Essential Services Supervisor</a:t>
          </a:r>
        </a:p>
        <a:p>
          <a:pPr marL="0" lvl="0" indent="0" algn="ctr" defTabSz="889000">
            <a:lnSpc>
              <a:spcPct val="100000"/>
            </a:lnSpc>
            <a:spcBef>
              <a:spcPct val="0"/>
            </a:spcBef>
            <a:spcAft>
              <a:spcPct val="35000"/>
            </a:spcAft>
            <a:buNone/>
            <a:defRPr b="1" spc="20">
              <a:latin typeface="+mj-lt"/>
            </a:defRPr>
          </a:pPr>
          <a:r>
            <a:rPr lang="en-US" sz="2000" b="0" kern="1200" dirty="0">
              <a:solidFill>
                <a:schemeClr val="accent5"/>
              </a:solidFill>
            </a:rPr>
            <a:t>Churchill County Social Services </a:t>
          </a:r>
        </a:p>
        <a:p>
          <a:pPr marL="0" lvl="0" indent="0" algn="ctr" defTabSz="889000">
            <a:lnSpc>
              <a:spcPct val="100000"/>
            </a:lnSpc>
            <a:spcBef>
              <a:spcPct val="0"/>
            </a:spcBef>
            <a:spcAft>
              <a:spcPct val="35000"/>
            </a:spcAft>
            <a:buNone/>
            <a:defRPr b="1" spc="20">
              <a:latin typeface="+mj-lt"/>
            </a:defRPr>
          </a:pPr>
          <a:r>
            <a:rPr lang="en-US" sz="2000" b="0" kern="1200" dirty="0">
              <a:solidFill>
                <a:schemeClr val="accent5"/>
              </a:solidFill>
            </a:rPr>
            <a:t>(775)426-8482 </a:t>
          </a:r>
          <a:r>
            <a:rPr lang="en-US" sz="2000" b="0" kern="1200" dirty="0">
              <a:solidFill>
                <a:schemeClr val="accent5"/>
              </a:solidFill>
              <a:hlinkClick xmlns:r="http://schemas.openxmlformats.org/officeDocument/2006/relationships" r:id="rId1"/>
            </a:rPr>
            <a:t>jackee.stewart@churchillcountynv.gov</a:t>
          </a:r>
          <a:r>
            <a:rPr lang="en-US" sz="2000" b="0" kern="1200" dirty="0">
              <a:solidFill>
                <a:schemeClr val="accent5"/>
              </a:solidFill>
            </a:rPr>
            <a:t> </a:t>
          </a:r>
        </a:p>
        <a:p>
          <a:pPr marL="0" lvl="0" indent="0" algn="ctr" defTabSz="889000">
            <a:lnSpc>
              <a:spcPct val="100000"/>
            </a:lnSpc>
            <a:spcBef>
              <a:spcPct val="0"/>
            </a:spcBef>
            <a:spcAft>
              <a:spcPct val="35000"/>
            </a:spcAft>
            <a:buNone/>
            <a:defRPr b="1" spc="20">
              <a:latin typeface="+mj-lt"/>
            </a:defRPr>
          </a:pPr>
          <a:endParaRPr lang="en-US" sz="1600" b="0" kern="1200" dirty="0">
            <a:solidFill>
              <a:schemeClr val="tx1"/>
            </a:solidFill>
            <a:latin typeface="+mn-lt"/>
          </a:endParaRPr>
        </a:p>
      </dsp:txBody>
      <dsp:txXfrm>
        <a:off x="1423464" y="3065127"/>
        <a:ext cx="7481345" cy="666744"/>
      </dsp:txXfrm>
    </dsp:sp>
    <dsp:sp modelId="{5A7600AF-A34B-4D03-B3D6-B3C760AE8E06}">
      <dsp:nvSpPr>
        <dsp:cNvPr id="0" name=""/>
        <dsp:cNvSpPr/>
      </dsp:nvSpPr>
      <dsp:spPr>
        <a:xfrm>
          <a:off x="3952698" y="3506044"/>
          <a:ext cx="2514349" cy="63554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8E640-7EB5-4EF2-8C83-19A3E5328324}">
      <dsp:nvSpPr>
        <dsp:cNvPr id="0" name=""/>
        <dsp:cNvSpPr/>
      </dsp:nvSpPr>
      <dsp:spPr>
        <a:xfrm>
          <a:off x="3731845" y="147711"/>
          <a:ext cx="2677131" cy="2549374"/>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671894" y="2974598"/>
          <a:ext cx="8984486" cy="1198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5"/>
              </a:solidFill>
            </a:rPr>
            <a:t>Karyn Smith, Director and Public Guardian</a:t>
          </a:r>
        </a:p>
        <a:p>
          <a:pPr marL="0" lvl="0" indent="0" algn="ctr" defTabSz="889000">
            <a:lnSpc>
              <a:spcPct val="100000"/>
            </a:lnSpc>
            <a:spcBef>
              <a:spcPct val="0"/>
            </a:spcBef>
            <a:spcAft>
              <a:spcPct val="35000"/>
            </a:spcAft>
            <a:buNone/>
            <a:defRPr b="1" spc="20">
              <a:latin typeface="+mj-lt"/>
            </a:defRPr>
          </a:pPr>
          <a:r>
            <a:rPr lang="en-US" sz="2000" b="0" kern="1200" dirty="0">
              <a:solidFill>
                <a:schemeClr val="accent5"/>
              </a:solidFill>
            </a:rPr>
            <a:t> Nye County Social Services </a:t>
          </a:r>
        </a:p>
        <a:p>
          <a:pPr marL="0" lvl="0" indent="0" algn="ctr" defTabSz="889000">
            <a:lnSpc>
              <a:spcPct val="100000"/>
            </a:lnSpc>
            <a:spcBef>
              <a:spcPct val="0"/>
            </a:spcBef>
            <a:spcAft>
              <a:spcPct val="35000"/>
            </a:spcAft>
            <a:buNone/>
            <a:defRPr b="1" spc="20">
              <a:latin typeface="+mj-lt"/>
            </a:defRPr>
          </a:pPr>
          <a:r>
            <a:rPr lang="en-US" sz="2000" b="0" kern="1200" dirty="0">
              <a:solidFill>
                <a:schemeClr val="accent5"/>
              </a:solidFill>
            </a:rPr>
            <a:t>(775)277-0075 </a:t>
          </a:r>
          <a:r>
            <a:rPr lang="en-US" sz="2000" b="0" kern="1200" dirty="0">
              <a:solidFill>
                <a:schemeClr val="accent5"/>
              </a:solidFill>
              <a:hlinkClick xmlns:r="http://schemas.openxmlformats.org/officeDocument/2006/relationships" r:id="rId1"/>
            </a:rPr>
            <a:t>ksmith@nyecountynv.gov</a:t>
          </a:r>
          <a:r>
            <a:rPr lang="en-US" sz="2000" b="0" kern="1200" dirty="0">
              <a:solidFill>
                <a:schemeClr val="accent5"/>
              </a:solidFill>
            </a:rPr>
            <a:t> </a:t>
          </a:r>
        </a:p>
        <a:p>
          <a:pPr marL="0" lvl="0" indent="0" algn="ctr" defTabSz="889000">
            <a:lnSpc>
              <a:spcPct val="100000"/>
            </a:lnSpc>
            <a:spcBef>
              <a:spcPct val="0"/>
            </a:spcBef>
            <a:spcAft>
              <a:spcPct val="35000"/>
            </a:spcAft>
            <a:buNone/>
            <a:defRPr b="1" spc="20">
              <a:latin typeface="+mj-lt"/>
            </a:defRPr>
          </a:pPr>
          <a:endParaRPr lang="en-US" sz="1600" b="0" kern="1200" dirty="0">
            <a:solidFill>
              <a:schemeClr val="tx1"/>
            </a:solidFill>
            <a:latin typeface="+mn-lt"/>
          </a:endParaRPr>
        </a:p>
      </dsp:txBody>
      <dsp:txXfrm>
        <a:off x="671894" y="2974598"/>
        <a:ext cx="8984486" cy="1198268"/>
      </dsp:txXfrm>
    </dsp:sp>
    <dsp:sp modelId="{5A7600AF-A34B-4D03-B3D6-B3C760AE8E06}">
      <dsp:nvSpPr>
        <dsp:cNvPr id="0" name=""/>
        <dsp:cNvSpPr/>
      </dsp:nvSpPr>
      <dsp:spPr>
        <a:xfrm>
          <a:off x="4022960" y="3351531"/>
          <a:ext cx="2368520" cy="59868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8E640-7EB5-4EF2-8C83-19A3E5328324}">
      <dsp:nvSpPr>
        <dsp:cNvPr id="0" name=""/>
        <dsp:cNvSpPr/>
      </dsp:nvSpPr>
      <dsp:spPr>
        <a:xfrm>
          <a:off x="3486316" y="340484"/>
          <a:ext cx="3098982" cy="252751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1640417" y="3079388"/>
          <a:ext cx="7047439" cy="1209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5"/>
              </a:solidFill>
              <a:latin typeface="Avenir Next LT Pro (Headings)"/>
            </a:rPr>
            <a:t>Shannon Ernst, Director and Public Guardian</a:t>
          </a:r>
        </a:p>
        <a:p>
          <a:pPr marL="0" lvl="0" indent="0" algn="ctr" defTabSz="889000">
            <a:lnSpc>
              <a:spcPct val="100000"/>
            </a:lnSpc>
            <a:spcBef>
              <a:spcPct val="0"/>
            </a:spcBef>
            <a:spcAft>
              <a:spcPct val="35000"/>
            </a:spcAft>
            <a:buNone/>
            <a:defRPr b="1" spc="20">
              <a:latin typeface="+mj-lt"/>
            </a:defRPr>
          </a:pPr>
          <a:r>
            <a:rPr lang="en-US" sz="2000" b="0" kern="1200" dirty="0">
              <a:solidFill>
                <a:schemeClr val="accent5"/>
              </a:solidFill>
              <a:latin typeface="Avenir Next LT Pro (Headings)"/>
            </a:rPr>
            <a:t> Churchill County Social Services </a:t>
          </a:r>
        </a:p>
        <a:p>
          <a:pPr marL="0" lvl="0" indent="0" algn="ctr" defTabSz="889000">
            <a:lnSpc>
              <a:spcPct val="100000"/>
            </a:lnSpc>
            <a:spcBef>
              <a:spcPct val="0"/>
            </a:spcBef>
            <a:spcAft>
              <a:spcPct val="35000"/>
            </a:spcAft>
            <a:buNone/>
            <a:defRPr b="1" spc="20">
              <a:latin typeface="+mj-lt"/>
            </a:defRPr>
          </a:pPr>
          <a:r>
            <a:rPr lang="en-US" sz="2000" b="0" kern="1200" dirty="0">
              <a:solidFill>
                <a:schemeClr val="accent5"/>
              </a:solidFill>
              <a:latin typeface="Avenir Next LT Pro (Headings)"/>
            </a:rPr>
            <a:t>775-427-0035 </a:t>
          </a:r>
          <a:r>
            <a:rPr lang="en-US" sz="2000" b="0" kern="1200" dirty="0">
              <a:solidFill>
                <a:schemeClr val="accent5"/>
              </a:solidFill>
              <a:latin typeface="Avenir Next LT Pro (Headings)"/>
              <a:hlinkClick xmlns:r="http://schemas.openxmlformats.org/officeDocument/2006/relationships" r:id="rId1"/>
            </a:rPr>
            <a:t>shannon.ernst@churchillcountynv.gov</a:t>
          </a:r>
          <a:r>
            <a:rPr lang="en-US" sz="2000" b="0" kern="1200" dirty="0">
              <a:solidFill>
                <a:schemeClr val="accent5"/>
              </a:solidFill>
              <a:latin typeface="Avenir Next LT Pro (Headings)"/>
            </a:rPr>
            <a:t> </a:t>
          </a:r>
          <a:endParaRPr lang="en-US" sz="2000" b="0" kern="1200" dirty="0">
            <a:solidFill>
              <a:schemeClr val="tx1"/>
            </a:solidFill>
            <a:latin typeface="Avenir Next LT Pro (Headings)"/>
          </a:endParaRPr>
        </a:p>
      </dsp:txBody>
      <dsp:txXfrm>
        <a:off x="1640417" y="3079388"/>
        <a:ext cx="7047439" cy="1209798"/>
      </dsp:txXfrm>
    </dsp:sp>
    <dsp:sp modelId="{5A7600AF-A34B-4D03-B3D6-B3C760AE8E06}">
      <dsp:nvSpPr>
        <dsp:cNvPr id="0" name=""/>
        <dsp:cNvSpPr/>
      </dsp:nvSpPr>
      <dsp:spPr>
        <a:xfrm>
          <a:off x="4022960" y="3351531"/>
          <a:ext cx="2368520" cy="59868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2.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3.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10D272-305C-421E-A9EF-95D63D599B42}" type="datetimeFigureOut">
              <a:rPr lang="en-US" smtClean="0"/>
              <a:t>8/11/2023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E16E63-7886-43BC-8DD4-4F14C3DD7360}" type="datetimeFigureOut">
              <a:rPr lang="en-US" smtClean="0"/>
              <a:t>8/11/2023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0016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pixabay.com/en/mortgage-house-money-finance-295211/"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256374" y="546931"/>
            <a:ext cx="7486116" cy="4093493"/>
          </a:xfrm>
        </p:spPr>
        <p:txBody>
          <a:bodyPr>
            <a:normAutofit/>
          </a:bodyPr>
          <a:lstStyle/>
          <a:p>
            <a:pPr algn="ctr"/>
            <a:r>
              <a:rPr lang="en-US" dirty="0"/>
              <a:t>Rural Nevada Continuum </a:t>
            </a:r>
            <a:br>
              <a:rPr lang="en-US" dirty="0"/>
            </a:br>
            <a:r>
              <a:rPr lang="en-US" dirty="0"/>
              <a:t>of Care</a:t>
            </a:r>
            <a:endParaRPr lang="en-US" sz="3300" dirty="0"/>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5" y="4640424"/>
            <a:ext cx="6437555" cy="1303176"/>
          </a:xfrm>
        </p:spPr>
        <p:txBody>
          <a:bodyPr/>
          <a:lstStyle/>
          <a:p>
            <a:r>
              <a:rPr lang="en-US" dirty="0"/>
              <a:t>Overview, service delivery, and challenges </a:t>
            </a:r>
          </a:p>
        </p:txBody>
      </p:sp>
      <p:pic>
        <p:nvPicPr>
          <p:cNvPr id="5" name="Picture Placeholder 4" descr="A picture containing mountain, sky, outdoor, nature, sunrise ">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113533" y="0"/>
            <a:ext cx="4082983" cy="6858000"/>
          </a:xfrm>
        </p:spPr>
      </p:pic>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3EC3-CD15-303E-3283-3A1AF0712DAE}"/>
              </a:ext>
            </a:extLst>
          </p:cNvPr>
          <p:cNvSpPr>
            <a:spLocks noGrp="1"/>
          </p:cNvSpPr>
          <p:nvPr>
            <p:ph type="title"/>
          </p:nvPr>
        </p:nvSpPr>
        <p:spPr/>
        <p:txBody>
          <a:bodyPr/>
          <a:lstStyle/>
          <a:p>
            <a:r>
              <a:rPr lang="en-US" dirty="0"/>
              <a:t>Challenges with Service Delivery in Rural Nevada</a:t>
            </a:r>
          </a:p>
        </p:txBody>
      </p:sp>
      <p:sp>
        <p:nvSpPr>
          <p:cNvPr id="4" name="Footer Placeholder 3">
            <a:extLst>
              <a:ext uri="{FF2B5EF4-FFF2-40B4-BE49-F238E27FC236}">
                <a16:creationId xmlns:a16="http://schemas.microsoft.com/office/drawing/2014/main" id="{96B7C545-7D3D-72C9-3480-F046858B749C}"/>
              </a:ext>
            </a:extLst>
          </p:cNvPr>
          <p:cNvSpPr>
            <a:spLocks noGrp="1"/>
          </p:cNvSpPr>
          <p:nvPr>
            <p:ph type="ftr" sz="quarter" idx="11"/>
          </p:nvPr>
        </p:nvSpPr>
        <p:spPr/>
        <p:txBody>
          <a:bodyPr/>
          <a:lstStyle/>
          <a:p>
            <a:r>
              <a:rPr lang="en-US">
                <a:effectLst>
                  <a:outerShdw blurRad="38100" dist="38100" dir="2700000" algn="tl">
                    <a:srgbClr val="000000">
                      <a:alpha val="43137"/>
                    </a:srgbClr>
                  </a:outerShdw>
                </a:effectLst>
              </a:rPr>
              <a:t>Presentation title</a:t>
            </a:r>
            <a:endParaRPr lang="en-US"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29FD1D7B-9C51-3786-27CC-77182B0BFB7D}"/>
              </a:ext>
            </a:extLst>
          </p:cNvPr>
          <p:cNvSpPr>
            <a:spLocks noGrp="1"/>
          </p:cNvSpPr>
          <p:nvPr>
            <p:ph idx="1"/>
          </p:nvPr>
        </p:nvSpPr>
        <p:spPr>
          <a:xfrm>
            <a:off x="333287" y="2478280"/>
            <a:ext cx="11528276" cy="3705265"/>
          </a:xfrm>
        </p:spPr>
        <p:txBody>
          <a:bodyPr/>
          <a:lstStyle/>
          <a:p>
            <a:r>
              <a:rPr lang="en-US" dirty="0"/>
              <a:t>Housing Inventory and Availability</a:t>
            </a:r>
          </a:p>
          <a:p>
            <a:r>
              <a:rPr lang="en-US" dirty="0"/>
              <a:t>Affordable Housing</a:t>
            </a:r>
          </a:p>
          <a:p>
            <a:r>
              <a:rPr lang="en-US" dirty="0"/>
              <a:t>Landlords – Lack of Participation/Engagement</a:t>
            </a:r>
          </a:p>
          <a:p>
            <a:r>
              <a:rPr lang="en-US" dirty="0"/>
              <a:t>Chronic Substance Abuse</a:t>
            </a:r>
          </a:p>
          <a:p>
            <a:r>
              <a:rPr lang="en-US" dirty="0"/>
              <a:t>Psychological Barriers to Change (Comfort Zone)</a:t>
            </a:r>
          </a:p>
          <a:p>
            <a:r>
              <a:rPr lang="en-US" dirty="0"/>
              <a:t>Criminal Records – Felonies, Sexual Offenses</a:t>
            </a:r>
          </a:p>
          <a:p>
            <a:r>
              <a:rPr lang="en-US" dirty="0"/>
              <a:t>Capacity to Fully Case Manage</a:t>
            </a:r>
          </a:p>
          <a:p>
            <a:endParaRPr lang="en-US" dirty="0"/>
          </a:p>
        </p:txBody>
      </p:sp>
      <p:sp>
        <p:nvSpPr>
          <p:cNvPr id="7" name="Slide Number Placeholder 6">
            <a:extLst>
              <a:ext uri="{FF2B5EF4-FFF2-40B4-BE49-F238E27FC236}">
                <a16:creationId xmlns:a16="http://schemas.microsoft.com/office/drawing/2014/main" id="{E10076CA-1897-F4BF-4676-04A6E04CD8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406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6B99-D8A3-5A61-CC44-08771AA3EC6F}"/>
              </a:ext>
            </a:extLst>
          </p:cNvPr>
          <p:cNvSpPr>
            <a:spLocks noGrp="1"/>
          </p:cNvSpPr>
          <p:nvPr>
            <p:ph type="title"/>
          </p:nvPr>
        </p:nvSpPr>
        <p:spPr/>
        <p:txBody>
          <a:bodyPr/>
          <a:lstStyle/>
          <a:p>
            <a:r>
              <a:rPr lang="en-US" dirty="0"/>
              <a:t>Funded Participants</a:t>
            </a:r>
          </a:p>
        </p:txBody>
      </p:sp>
      <p:sp>
        <p:nvSpPr>
          <p:cNvPr id="4" name="Footer Placeholder 3">
            <a:extLst>
              <a:ext uri="{FF2B5EF4-FFF2-40B4-BE49-F238E27FC236}">
                <a16:creationId xmlns:a16="http://schemas.microsoft.com/office/drawing/2014/main" id="{49957214-BD31-F4F6-E788-80F9DC8F4F4B}"/>
              </a:ext>
            </a:extLst>
          </p:cNvPr>
          <p:cNvSpPr>
            <a:spLocks noGrp="1"/>
          </p:cNvSpPr>
          <p:nvPr>
            <p:ph type="ftr" sz="quarter" idx="11"/>
          </p:nvPr>
        </p:nvSpPr>
        <p:spPr/>
        <p:txBody>
          <a:bodyPr/>
          <a:lstStyle/>
          <a:p>
            <a:r>
              <a:rPr lang="en-US">
                <a:effectLst>
                  <a:outerShdw blurRad="38100" dist="38100" dir="2700000" algn="tl">
                    <a:srgbClr val="000000">
                      <a:alpha val="43137"/>
                    </a:srgbClr>
                  </a:outerShdw>
                </a:effectLst>
              </a:rPr>
              <a:t>Presentation title</a:t>
            </a:r>
            <a:endParaRPr lang="en-US"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69D08EA4-464E-92F3-D62E-DE949F024F56}"/>
              </a:ext>
            </a:extLst>
          </p:cNvPr>
          <p:cNvSpPr>
            <a:spLocks noGrp="1"/>
          </p:cNvSpPr>
          <p:nvPr>
            <p:ph idx="1"/>
          </p:nvPr>
        </p:nvSpPr>
        <p:spPr>
          <a:xfrm>
            <a:off x="6220765" y="2655194"/>
            <a:ext cx="5610113" cy="3883172"/>
          </a:xfrm>
        </p:spPr>
        <p:txBody>
          <a:bodyPr>
            <a:normAutofit fontScale="85000" lnSpcReduction="2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2022</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NV-502 - Nevada Balance of State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CCHHS GLP $35,232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CCHHS GLP Expansion $22,165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High Desert Housing - Expansion $62,502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High Desert Housing - Vitality Center $24,448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HMIS Rural Nevada 2022 $92,741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Humboldt County Expansion Grant $51,370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Humboldt County Permanent Housing $32,181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Humboldt County Rapid Rehousing Project $40,803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NV-502 CoC Planning Grant 2022 $28,039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Nye County Rapid Rehousing Expansion 2023-2024 $31,355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Nye County Rapid Rehousing Renewal 2023-2024 $62,546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RRH7 $75,294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Shelter Plus Care FY2022 $164,004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SPC1 $56,312 CoC</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Supportive Services Only - Coordinated Entry (SSO-CE) $39,629</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Times New Roman" panose="02020603050405020304" pitchFamily="18" charset="0"/>
            </a:endParaRPr>
          </a:p>
          <a:p>
            <a:endParaRPr lang="en-US" dirty="0"/>
          </a:p>
        </p:txBody>
      </p:sp>
      <p:sp>
        <p:nvSpPr>
          <p:cNvPr id="6" name="Date Placeholder 5">
            <a:extLst>
              <a:ext uri="{FF2B5EF4-FFF2-40B4-BE49-F238E27FC236}">
                <a16:creationId xmlns:a16="http://schemas.microsoft.com/office/drawing/2014/main" id="{DAEF4385-7A2D-0919-626A-E14B25A52A33}"/>
              </a:ext>
            </a:extLst>
          </p:cNvPr>
          <p:cNvSpPr>
            <a:spLocks noGrp="1"/>
          </p:cNvSpPr>
          <p:nvPr>
            <p:ph type="dt" sz="half" idx="10"/>
          </p:nvPr>
        </p:nvSpPr>
        <p:spPr/>
        <p:txBody>
          <a:bodyPr/>
          <a:lstStyle/>
          <a:p>
            <a:pPr>
              <a:defRPr/>
            </a:pPr>
            <a:r>
              <a:rPr lang="en-US">
                <a:solidFill>
                  <a:prstClr val="black"/>
                </a:solidFill>
              </a:rPr>
              <a:t>20XX</a:t>
            </a:r>
            <a:endParaRPr lang="en-US" dirty="0">
              <a:solidFill>
                <a:prstClr val="black"/>
              </a:solidFill>
            </a:endParaRPr>
          </a:p>
        </p:txBody>
      </p:sp>
      <p:sp>
        <p:nvSpPr>
          <p:cNvPr id="7" name="Slide Number Placeholder 6">
            <a:extLst>
              <a:ext uri="{FF2B5EF4-FFF2-40B4-BE49-F238E27FC236}">
                <a16:creationId xmlns:a16="http://schemas.microsoft.com/office/drawing/2014/main" id="{809462F2-9B61-6CF9-8B0C-5DF4601BBA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8" name="Picture 7" descr="Icon&#10;&#10;Description automatically generated">
            <a:extLst>
              <a:ext uri="{FF2B5EF4-FFF2-40B4-BE49-F238E27FC236}">
                <a16:creationId xmlns:a16="http://schemas.microsoft.com/office/drawing/2014/main" id="{AD3F2B13-8ED9-51F9-326B-4652A5A2704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9045" y="2530272"/>
            <a:ext cx="5120640" cy="3728466"/>
          </a:xfrm>
          <a:prstGeom prst="rect">
            <a:avLst/>
          </a:prstGeom>
        </p:spPr>
      </p:pic>
    </p:spTree>
    <p:extLst>
      <p:ext uri="{BB962C8B-B14F-4D97-AF65-F5344CB8AC3E}">
        <p14:creationId xmlns:p14="http://schemas.microsoft.com/office/powerpoint/2010/main" val="1959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EE0C-57E9-F851-8588-791A82E19CA8}"/>
              </a:ext>
            </a:extLst>
          </p:cNvPr>
          <p:cNvSpPr>
            <a:spLocks noGrp="1"/>
          </p:cNvSpPr>
          <p:nvPr>
            <p:ph type="title"/>
          </p:nvPr>
        </p:nvSpPr>
        <p:spPr/>
        <p:txBody>
          <a:bodyPr/>
          <a:lstStyle/>
          <a:p>
            <a:r>
              <a:rPr lang="en-US" dirty="0"/>
              <a:t>Positives in the Rural Nevada Continuum of Care</a:t>
            </a:r>
          </a:p>
        </p:txBody>
      </p:sp>
      <p:sp>
        <p:nvSpPr>
          <p:cNvPr id="5" name="Content Placeholder 4">
            <a:extLst>
              <a:ext uri="{FF2B5EF4-FFF2-40B4-BE49-F238E27FC236}">
                <a16:creationId xmlns:a16="http://schemas.microsoft.com/office/drawing/2014/main" id="{FAA9278F-C886-BDAF-18CC-128CB06BB3D2}"/>
              </a:ext>
            </a:extLst>
          </p:cNvPr>
          <p:cNvSpPr>
            <a:spLocks noGrp="1"/>
          </p:cNvSpPr>
          <p:nvPr>
            <p:ph idx="1"/>
          </p:nvPr>
        </p:nvSpPr>
        <p:spPr>
          <a:xfrm>
            <a:off x="201168" y="2499360"/>
            <a:ext cx="11492992" cy="3775625"/>
          </a:xfrm>
        </p:spPr>
        <p:txBody>
          <a:bodyPr/>
          <a:lstStyle/>
          <a:p>
            <a:r>
              <a:rPr lang="en-US" dirty="0"/>
              <a:t>Individuals and Families Housed</a:t>
            </a:r>
          </a:p>
          <a:p>
            <a:r>
              <a:rPr lang="en-US" dirty="0"/>
              <a:t>Stabilized Housing</a:t>
            </a:r>
          </a:p>
          <a:p>
            <a:r>
              <a:rPr lang="en-US" dirty="0"/>
              <a:t>Ongoing Case Management</a:t>
            </a:r>
          </a:p>
          <a:p>
            <a:r>
              <a:rPr lang="en-US" dirty="0"/>
              <a:t>Coordination and Partnerships with Community Members/Agencies</a:t>
            </a:r>
          </a:p>
          <a:p>
            <a:r>
              <a:rPr lang="en-US" dirty="0"/>
              <a:t>Connect to Multitude of Resources</a:t>
            </a:r>
          </a:p>
          <a:p>
            <a:r>
              <a:rPr lang="en-US" dirty="0"/>
              <a:t>Improve Health Outcomes</a:t>
            </a:r>
          </a:p>
        </p:txBody>
      </p:sp>
      <p:sp>
        <p:nvSpPr>
          <p:cNvPr id="6" name="Date Placeholder 5">
            <a:extLst>
              <a:ext uri="{FF2B5EF4-FFF2-40B4-BE49-F238E27FC236}">
                <a16:creationId xmlns:a16="http://schemas.microsoft.com/office/drawing/2014/main" id="{F98DF4F1-3310-EBE8-B311-E06A25A810B1}"/>
              </a:ext>
            </a:extLst>
          </p:cNvPr>
          <p:cNvSpPr>
            <a:spLocks noGrp="1"/>
          </p:cNvSpPr>
          <p:nvPr>
            <p:ph type="dt" sz="half" idx="10"/>
          </p:nvPr>
        </p:nvSpPr>
        <p:spPr/>
        <p:txBody>
          <a:bodyPr/>
          <a:lstStyle/>
          <a:p>
            <a:pPr>
              <a:defRPr/>
            </a:pPr>
            <a:r>
              <a:rPr lang="en-US">
                <a:solidFill>
                  <a:prstClr val="black"/>
                </a:solidFill>
              </a:rPr>
              <a:t>20XX</a:t>
            </a:r>
            <a:endParaRPr lang="en-US" dirty="0">
              <a:solidFill>
                <a:prstClr val="black"/>
              </a:solidFill>
            </a:endParaRPr>
          </a:p>
        </p:txBody>
      </p:sp>
      <p:sp>
        <p:nvSpPr>
          <p:cNvPr id="7" name="Slide Number Placeholder 6">
            <a:extLst>
              <a:ext uri="{FF2B5EF4-FFF2-40B4-BE49-F238E27FC236}">
                <a16:creationId xmlns:a16="http://schemas.microsoft.com/office/drawing/2014/main" id="{753EED0C-D7E5-BF77-40EF-C51C3F3EF3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85517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B92EBB33-86ED-44CD-B655-52737F569C50}"/>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933300277"/>
              </p:ext>
            </p:extLst>
          </p:nvPr>
        </p:nvGraphicFramePr>
        <p:xfrm>
          <a:off x="931863" y="1695450"/>
          <a:ext cx="10328275"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13</a:t>
            </a:fld>
            <a:endParaRPr lang="en-US" noProof="0" dirty="0"/>
          </a:p>
        </p:txBody>
      </p:sp>
      <p:pic>
        <p:nvPicPr>
          <p:cNvPr id="8" name="Picture 7" descr="A person smiling at camera&#10;&#10;Description automatically generated">
            <a:extLst>
              <a:ext uri="{FF2B5EF4-FFF2-40B4-BE49-F238E27FC236}">
                <a16:creationId xmlns:a16="http://schemas.microsoft.com/office/drawing/2014/main" id="{D51EDCD3-CAE0-471F-2270-DB96AA793593}"/>
              </a:ext>
            </a:extLst>
          </p:cNvPr>
          <p:cNvPicPr>
            <a:picLocks noChangeAspect="1"/>
          </p:cNvPicPr>
          <p:nvPr/>
        </p:nvPicPr>
        <p:blipFill>
          <a:blip r:embed="rId7"/>
          <a:stretch>
            <a:fillRect/>
          </a:stretch>
        </p:blipFill>
        <p:spPr>
          <a:xfrm>
            <a:off x="5345758" y="2490969"/>
            <a:ext cx="1500484" cy="1876062"/>
          </a:xfrm>
          <a:prstGeom prst="rect">
            <a:avLst/>
          </a:prstGeom>
        </p:spPr>
      </p:pic>
    </p:spTree>
    <p:extLst>
      <p:ext uri="{BB962C8B-B14F-4D97-AF65-F5344CB8AC3E}">
        <p14:creationId xmlns:p14="http://schemas.microsoft.com/office/powerpoint/2010/main" val="283024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5"/>
            <a:ext cx="10921961" cy="1361126"/>
          </a:xfrm>
        </p:spPr>
        <p:txBody>
          <a:bodyPr>
            <a:normAutofit fontScale="90000"/>
          </a:bodyPr>
          <a:lstStyle/>
          <a:p>
            <a:r>
              <a:rPr lang="en-US" dirty="0"/>
              <a:t>Challenges in the Rural Nevada Continuum of Care </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3546505" cy="4572000"/>
          </a:xfrm>
        </p:spPr>
      </p:pic>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3674692" y="2452644"/>
            <a:ext cx="8322235" cy="3730902"/>
          </a:xfrm>
        </p:spPr>
        <p:txBody>
          <a:bodyPr>
            <a:normAutofit/>
          </a:bodyPr>
          <a:lstStyle/>
          <a:p>
            <a:r>
              <a:rPr lang="en-US" dirty="0"/>
              <a:t>15 of 17 Nevada Counites and 7 incorporated cities  – Excludes Clark and Washoe Counties</a:t>
            </a:r>
          </a:p>
          <a:p>
            <a:endParaRPr lang="en-US" dirty="0"/>
          </a:p>
          <a:p>
            <a:r>
              <a:rPr lang="en-US" dirty="0"/>
              <a:t>Over 96,000 square miles in Nevada </a:t>
            </a:r>
          </a:p>
          <a:p>
            <a:endParaRPr lang="en-US" dirty="0"/>
          </a:p>
          <a:p>
            <a:r>
              <a:rPr lang="en-US" dirty="0"/>
              <a:t>Total population of 362,934</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14</a:t>
            </a:fld>
            <a:endParaRPr lang="en-US" noProof="0" dirty="0"/>
          </a:p>
        </p:txBody>
      </p:sp>
      <p:pic>
        <p:nvPicPr>
          <p:cNvPr id="2" name="Picture 1">
            <a:extLst>
              <a:ext uri="{FF2B5EF4-FFF2-40B4-BE49-F238E27FC236}">
                <a16:creationId xmlns:a16="http://schemas.microsoft.com/office/drawing/2014/main" id="{6E2A3ED3-6BD8-87DB-721D-51BAD3E7B32B}"/>
              </a:ext>
            </a:extLst>
          </p:cNvPr>
          <p:cNvPicPr>
            <a:picLocks noChangeAspect="1"/>
          </p:cNvPicPr>
          <p:nvPr/>
        </p:nvPicPr>
        <p:blipFill>
          <a:blip r:embed="rId3"/>
          <a:stretch>
            <a:fillRect/>
          </a:stretch>
        </p:blipFill>
        <p:spPr>
          <a:xfrm>
            <a:off x="8865098" y="3008168"/>
            <a:ext cx="3131829" cy="3730902"/>
          </a:xfrm>
          <a:prstGeom prst="rect">
            <a:avLst/>
          </a:prstGeom>
        </p:spPr>
      </p:pic>
    </p:spTree>
    <p:extLst>
      <p:ext uri="{BB962C8B-B14F-4D97-AF65-F5344CB8AC3E}">
        <p14:creationId xmlns:p14="http://schemas.microsoft.com/office/powerpoint/2010/main" val="177798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962D-3EF6-EF61-8BA3-3A8EEA482093}"/>
              </a:ext>
            </a:extLst>
          </p:cNvPr>
          <p:cNvSpPr>
            <a:spLocks noGrp="1"/>
          </p:cNvSpPr>
          <p:nvPr>
            <p:ph type="title"/>
          </p:nvPr>
        </p:nvSpPr>
        <p:spPr/>
        <p:txBody>
          <a:bodyPr/>
          <a:lstStyle/>
          <a:p>
            <a:r>
              <a:rPr lang="en-US" dirty="0"/>
              <a:t>CoC Balance of State Funding HUD NV-502</a:t>
            </a:r>
          </a:p>
        </p:txBody>
      </p:sp>
      <p:sp>
        <p:nvSpPr>
          <p:cNvPr id="5" name="Content Placeholder 4">
            <a:extLst>
              <a:ext uri="{FF2B5EF4-FFF2-40B4-BE49-F238E27FC236}">
                <a16:creationId xmlns:a16="http://schemas.microsoft.com/office/drawing/2014/main" id="{86B5EC84-D7D4-F3D3-BCC0-3647CF2642FD}"/>
              </a:ext>
            </a:extLst>
          </p:cNvPr>
          <p:cNvSpPr>
            <a:spLocks noGrp="1"/>
          </p:cNvSpPr>
          <p:nvPr>
            <p:ph idx="1"/>
          </p:nvPr>
        </p:nvSpPr>
        <p:spPr>
          <a:xfrm>
            <a:off x="94005" y="2367186"/>
            <a:ext cx="11335996" cy="3816360"/>
          </a:xfrm>
        </p:spPr>
        <p:txBody>
          <a:bodyPr/>
          <a:lstStyle/>
          <a:p>
            <a:r>
              <a:rPr lang="en-US" dirty="0"/>
              <a:t>Limited CoC allocations to serve 15 counties:</a:t>
            </a:r>
          </a:p>
          <a:p>
            <a:endParaRPr lang="en-US" dirty="0"/>
          </a:p>
        </p:txBody>
      </p:sp>
      <p:sp>
        <p:nvSpPr>
          <p:cNvPr id="7" name="Slide Number Placeholder 6">
            <a:extLst>
              <a:ext uri="{FF2B5EF4-FFF2-40B4-BE49-F238E27FC236}">
                <a16:creationId xmlns:a16="http://schemas.microsoft.com/office/drawing/2014/main" id="{5524194B-829D-8A8E-5C1D-F11B0DF60C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graphicFrame>
        <p:nvGraphicFramePr>
          <p:cNvPr id="8" name="Table 8">
            <a:extLst>
              <a:ext uri="{FF2B5EF4-FFF2-40B4-BE49-F238E27FC236}">
                <a16:creationId xmlns:a16="http://schemas.microsoft.com/office/drawing/2014/main" id="{1DC452C9-9CAE-1316-0C19-40AD6C4CF563}"/>
              </a:ext>
            </a:extLst>
          </p:cNvPr>
          <p:cNvGraphicFramePr>
            <a:graphicFrameLocks noGrp="1"/>
          </p:cNvGraphicFramePr>
          <p:nvPr>
            <p:extLst>
              <p:ext uri="{D42A27DB-BD31-4B8C-83A1-F6EECF244321}">
                <p14:modId xmlns:p14="http://schemas.microsoft.com/office/powerpoint/2010/main" val="2051399544"/>
              </p:ext>
            </p:extLst>
          </p:nvPr>
        </p:nvGraphicFramePr>
        <p:xfrm>
          <a:off x="94003" y="2991393"/>
          <a:ext cx="12003990" cy="3501482"/>
        </p:xfrm>
        <a:graphic>
          <a:graphicData uri="http://schemas.openxmlformats.org/drawingml/2006/table">
            <a:tbl>
              <a:tblPr firstRow="1" bandRow="1">
                <a:tableStyleId>{5C22544A-7EE6-4342-B048-85BDC9FD1C3A}</a:tableStyleId>
              </a:tblPr>
              <a:tblGrid>
                <a:gridCol w="2000665">
                  <a:extLst>
                    <a:ext uri="{9D8B030D-6E8A-4147-A177-3AD203B41FA5}">
                      <a16:colId xmlns:a16="http://schemas.microsoft.com/office/drawing/2014/main" val="1633295899"/>
                    </a:ext>
                  </a:extLst>
                </a:gridCol>
                <a:gridCol w="2000665">
                  <a:extLst>
                    <a:ext uri="{9D8B030D-6E8A-4147-A177-3AD203B41FA5}">
                      <a16:colId xmlns:a16="http://schemas.microsoft.com/office/drawing/2014/main" val="3822393273"/>
                    </a:ext>
                  </a:extLst>
                </a:gridCol>
                <a:gridCol w="2000665">
                  <a:extLst>
                    <a:ext uri="{9D8B030D-6E8A-4147-A177-3AD203B41FA5}">
                      <a16:colId xmlns:a16="http://schemas.microsoft.com/office/drawing/2014/main" val="672463796"/>
                    </a:ext>
                  </a:extLst>
                </a:gridCol>
                <a:gridCol w="2000665">
                  <a:extLst>
                    <a:ext uri="{9D8B030D-6E8A-4147-A177-3AD203B41FA5}">
                      <a16:colId xmlns:a16="http://schemas.microsoft.com/office/drawing/2014/main" val="1112261950"/>
                    </a:ext>
                  </a:extLst>
                </a:gridCol>
                <a:gridCol w="2000665">
                  <a:extLst>
                    <a:ext uri="{9D8B030D-6E8A-4147-A177-3AD203B41FA5}">
                      <a16:colId xmlns:a16="http://schemas.microsoft.com/office/drawing/2014/main" val="3435930487"/>
                    </a:ext>
                  </a:extLst>
                </a:gridCol>
                <a:gridCol w="2000665">
                  <a:extLst>
                    <a:ext uri="{9D8B030D-6E8A-4147-A177-3AD203B41FA5}">
                      <a16:colId xmlns:a16="http://schemas.microsoft.com/office/drawing/2014/main" val="2354420758"/>
                    </a:ext>
                  </a:extLst>
                </a:gridCol>
              </a:tblGrid>
              <a:tr h="829203">
                <a:tc>
                  <a:txBody>
                    <a:bodyPr/>
                    <a:lstStyle/>
                    <a:p>
                      <a:r>
                        <a:rPr lang="en-US" dirty="0"/>
                        <a:t>YEAR</a:t>
                      </a:r>
                    </a:p>
                  </a:txBody>
                  <a:tcPr/>
                </a:tc>
                <a:tc>
                  <a:txBody>
                    <a:bodyPr/>
                    <a:lstStyle/>
                    <a:p>
                      <a:r>
                        <a:rPr lang="en-US" dirty="0"/>
                        <a:t># of New Projects</a:t>
                      </a:r>
                    </a:p>
                  </a:txBody>
                  <a:tcPr/>
                </a:tc>
                <a:tc>
                  <a:txBody>
                    <a:bodyPr/>
                    <a:lstStyle/>
                    <a:p>
                      <a:r>
                        <a:rPr lang="en-US" dirty="0"/>
                        <a:t># Renewal Projects</a:t>
                      </a:r>
                    </a:p>
                  </a:txBody>
                  <a:tcPr/>
                </a:tc>
                <a:tc>
                  <a:txBody>
                    <a:bodyPr/>
                    <a:lstStyle/>
                    <a:p>
                      <a:r>
                        <a:rPr lang="en-US" dirty="0"/>
                        <a:t>Total Renewal Awards</a:t>
                      </a:r>
                    </a:p>
                  </a:txBody>
                  <a:tcPr/>
                </a:tc>
                <a:tc>
                  <a:txBody>
                    <a:bodyPr/>
                    <a:lstStyle/>
                    <a:p>
                      <a:r>
                        <a:rPr lang="en-US" dirty="0"/>
                        <a:t>Total New Awards</a:t>
                      </a:r>
                    </a:p>
                  </a:txBody>
                  <a:tcPr/>
                </a:tc>
                <a:tc>
                  <a:txBody>
                    <a:bodyPr/>
                    <a:lstStyle/>
                    <a:p>
                      <a:r>
                        <a:rPr lang="en-US" dirty="0"/>
                        <a:t>Total Funding</a:t>
                      </a:r>
                    </a:p>
                  </a:txBody>
                  <a:tcPr/>
                </a:tc>
                <a:extLst>
                  <a:ext uri="{0D108BD9-81ED-4DB2-BD59-A6C34878D82A}">
                    <a16:rowId xmlns:a16="http://schemas.microsoft.com/office/drawing/2014/main" val="1453014513"/>
                  </a:ext>
                </a:extLst>
              </a:tr>
              <a:tr h="829203">
                <a:tc>
                  <a:txBody>
                    <a:bodyPr/>
                    <a:lstStyle/>
                    <a:p>
                      <a:r>
                        <a:rPr lang="en-US" dirty="0"/>
                        <a:t>2005</a:t>
                      </a:r>
                    </a:p>
                  </a:txBody>
                  <a:tcPr/>
                </a:tc>
                <a:tc>
                  <a:txBody>
                    <a:bodyPr/>
                    <a:lstStyle/>
                    <a:p>
                      <a:r>
                        <a:rPr lang="en-US" dirty="0"/>
                        <a:t>1</a:t>
                      </a:r>
                    </a:p>
                  </a:txBody>
                  <a:tcPr/>
                </a:tc>
                <a:tc>
                  <a:txBody>
                    <a:bodyPr/>
                    <a:lstStyle/>
                    <a:p>
                      <a:r>
                        <a:rPr lang="en-US" dirty="0"/>
                        <a:t>3 *including HMIS</a:t>
                      </a:r>
                    </a:p>
                  </a:txBody>
                  <a:tcPr/>
                </a:tc>
                <a:tc>
                  <a:txBody>
                    <a:bodyPr/>
                    <a:lstStyle/>
                    <a:p>
                      <a:r>
                        <a:rPr lang="en-US" dirty="0"/>
                        <a:t>$489,819</a:t>
                      </a:r>
                    </a:p>
                  </a:txBody>
                  <a:tcPr/>
                </a:tc>
                <a:tc>
                  <a:txBody>
                    <a:bodyPr/>
                    <a:lstStyle/>
                    <a:p>
                      <a:r>
                        <a:rPr lang="en-US" dirty="0"/>
                        <a:t>$101,580</a:t>
                      </a:r>
                    </a:p>
                  </a:txBody>
                  <a:tcPr/>
                </a:tc>
                <a:tc>
                  <a:txBody>
                    <a:bodyPr/>
                    <a:lstStyle/>
                    <a:p>
                      <a:r>
                        <a:rPr lang="en-US" dirty="0"/>
                        <a:t>$591,399</a:t>
                      </a:r>
                    </a:p>
                  </a:txBody>
                  <a:tcPr/>
                </a:tc>
                <a:extLst>
                  <a:ext uri="{0D108BD9-81ED-4DB2-BD59-A6C34878D82A}">
                    <a16:rowId xmlns:a16="http://schemas.microsoft.com/office/drawing/2014/main" val="2569662505"/>
                  </a:ext>
                </a:extLst>
              </a:tr>
              <a:tr h="1013873">
                <a:tc>
                  <a:txBody>
                    <a:bodyPr/>
                    <a:lstStyle/>
                    <a:p>
                      <a:r>
                        <a:rPr lang="en-US" dirty="0"/>
                        <a:t>2022</a:t>
                      </a:r>
                    </a:p>
                  </a:txBody>
                  <a:tcPr/>
                </a:tc>
                <a:tc>
                  <a:txBody>
                    <a:bodyPr/>
                    <a:lstStyle/>
                    <a:p>
                      <a:r>
                        <a:rPr lang="en-US" dirty="0"/>
                        <a:t>0</a:t>
                      </a:r>
                    </a:p>
                  </a:txBody>
                  <a:tcPr/>
                </a:tc>
                <a:tc>
                  <a:txBody>
                    <a:bodyPr/>
                    <a:lstStyle/>
                    <a:p>
                      <a:r>
                        <a:rPr lang="en-US" dirty="0"/>
                        <a:t>15 * including HMIS and Planning Grants</a:t>
                      </a:r>
                    </a:p>
                  </a:txBody>
                  <a:tcPr/>
                </a:tc>
                <a:tc>
                  <a:txBody>
                    <a:bodyPr/>
                    <a:lstStyle/>
                    <a:p>
                      <a:r>
                        <a:rPr lang="en-US" dirty="0"/>
                        <a:t>$818,621</a:t>
                      </a:r>
                    </a:p>
                  </a:txBody>
                  <a:tcPr/>
                </a:tc>
                <a:tc>
                  <a:txBody>
                    <a:bodyPr/>
                    <a:lstStyle/>
                    <a:p>
                      <a:r>
                        <a:rPr lang="en-US" dirty="0"/>
                        <a:t>$0</a:t>
                      </a:r>
                    </a:p>
                  </a:txBody>
                  <a:tcPr/>
                </a:tc>
                <a:tc>
                  <a:txBody>
                    <a:bodyPr/>
                    <a:lstStyle/>
                    <a:p>
                      <a:r>
                        <a:rPr lang="en-US" dirty="0"/>
                        <a:t>$818,621</a:t>
                      </a:r>
                    </a:p>
                  </a:txBody>
                  <a:tcPr/>
                </a:tc>
                <a:extLst>
                  <a:ext uri="{0D108BD9-81ED-4DB2-BD59-A6C34878D82A}">
                    <a16:rowId xmlns:a16="http://schemas.microsoft.com/office/drawing/2014/main" val="408209556"/>
                  </a:ext>
                </a:extLst>
              </a:tr>
              <a:tr h="829203">
                <a:tc gridSpan="5">
                  <a:txBody>
                    <a:bodyPr/>
                    <a:lstStyle/>
                    <a:p>
                      <a:pPr algn="r"/>
                      <a:r>
                        <a:rPr lang="en-US" dirty="0"/>
                        <a:t>17 year dollar award increase over 12 additional project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dirty="0"/>
                        <a:t>$227,222</a:t>
                      </a:r>
                    </a:p>
                  </a:txBody>
                  <a:tcPr/>
                </a:tc>
                <a:extLst>
                  <a:ext uri="{0D108BD9-81ED-4DB2-BD59-A6C34878D82A}">
                    <a16:rowId xmlns:a16="http://schemas.microsoft.com/office/drawing/2014/main" val="3438063210"/>
                  </a:ext>
                </a:extLst>
              </a:tr>
            </a:tbl>
          </a:graphicData>
        </a:graphic>
      </p:graphicFrame>
    </p:spTree>
    <p:extLst>
      <p:ext uri="{BB962C8B-B14F-4D97-AF65-F5344CB8AC3E}">
        <p14:creationId xmlns:p14="http://schemas.microsoft.com/office/powerpoint/2010/main" val="153433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962D-3EF6-EF61-8BA3-3A8EEA482093}"/>
              </a:ext>
            </a:extLst>
          </p:cNvPr>
          <p:cNvSpPr>
            <a:spLocks noGrp="1"/>
          </p:cNvSpPr>
          <p:nvPr>
            <p:ph type="title"/>
          </p:nvPr>
        </p:nvSpPr>
        <p:spPr/>
        <p:txBody>
          <a:bodyPr/>
          <a:lstStyle/>
          <a:p>
            <a:r>
              <a:rPr lang="en-US" dirty="0"/>
              <a:t>Sustainability </a:t>
            </a:r>
          </a:p>
        </p:txBody>
      </p:sp>
      <p:sp>
        <p:nvSpPr>
          <p:cNvPr id="5" name="Content Placeholder 4">
            <a:extLst>
              <a:ext uri="{FF2B5EF4-FFF2-40B4-BE49-F238E27FC236}">
                <a16:creationId xmlns:a16="http://schemas.microsoft.com/office/drawing/2014/main" id="{86B5EC84-D7D4-F3D3-BCC0-3647CF2642FD}"/>
              </a:ext>
            </a:extLst>
          </p:cNvPr>
          <p:cNvSpPr>
            <a:spLocks noGrp="1"/>
          </p:cNvSpPr>
          <p:nvPr>
            <p:ph idx="1"/>
          </p:nvPr>
        </p:nvSpPr>
        <p:spPr>
          <a:xfrm>
            <a:off x="201169" y="2700472"/>
            <a:ext cx="11228832" cy="3483074"/>
          </a:xfrm>
        </p:spPr>
        <p:txBody>
          <a:bodyPr/>
          <a:lstStyle/>
          <a:p>
            <a:r>
              <a:rPr lang="en-US" dirty="0"/>
              <a:t>CoC Oversight</a:t>
            </a:r>
          </a:p>
          <a:p>
            <a:endParaRPr lang="en-US" dirty="0"/>
          </a:p>
          <a:p>
            <a:pPr marL="342900" indent="-342900">
              <a:buFont typeface="Arial" panose="020B0604020202020204" pitchFamily="34" charset="0"/>
              <a:buChar char="•"/>
            </a:pPr>
            <a:r>
              <a:rPr lang="en-US" dirty="0"/>
              <a:t>Governance Committee </a:t>
            </a:r>
          </a:p>
          <a:p>
            <a:pPr marL="342900" indent="-342900">
              <a:buFont typeface="Arial" panose="020B0604020202020204" pitchFamily="34" charset="0"/>
              <a:buChar char="•"/>
            </a:pPr>
            <a:r>
              <a:rPr lang="en-US" dirty="0"/>
              <a:t>Contracted Facilitation – Funding State, HUD Planning Grant </a:t>
            </a:r>
          </a:p>
          <a:p>
            <a:pPr marL="342900" indent="-342900">
              <a:buFont typeface="Arial" panose="020B0604020202020204" pitchFamily="34" charset="0"/>
              <a:buChar char="•"/>
            </a:pPr>
            <a:r>
              <a:rPr lang="en-US" dirty="0"/>
              <a:t>Increased Cost of Facilitation to meet the needs of NV-502</a:t>
            </a:r>
          </a:p>
          <a:p>
            <a:endParaRPr lang="en-US" dirty="0"/>
          </a:p>
          <a:p>
            <a:pPr marL="342900" indent="-3429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5524194B-829D-8A8E-5C1D-F11B0DF60C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66788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647698" y="484495"/>
            <a:ext cx="5800867" cy="1079386"/>
          </a:xfrm>
        </p:spPr>
        <p:txBody>
          <a:bodyPr/>
          <a:lstStyle/>
          <a:p>
            <a:r>
              <a:rPr lang="en-US" dirty="0"/>
              <a:t>Summary</a:t>
            </a:r>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647702" y="2156346"/>
            <a:ext cx="5800866" cy="3963937"/>
          </a:xfrm>
        </p:spPr>
        <p:txBody>
          <a:bodyPr/>
          <a:lstStyle/>
          <a:p>
            <a:r>
              <a:rPr lang="en-US" dirty="0" err="1"/>
              <a:t>RNCoC</a:t>
            </a:r>
            <a:r>
              <a:rPr lang="en-US" dirty="0"/>
              <a:t>  has opportunities to increase partnerships, but needs more counties to contribute to the process. </a:t>
            </a:r>
          </a:p>
          <a:p>
            <a:endParaRPr lang="en-US" dirty="0"/>
          </a:p>
          <a:p>
            <a:r>
              <a:rPr lang="en-US" dirty="0"/>
              <a:t>Coordinated Entry / Match Maker for all 15 counites builds access for all communities, but must have county and non-profit participation to sustain services and process. </a:t>
            </a:r>
          </a:p>
        </p:txBody>
      </p:sp>
      <p:sp>
        <p:nvSpPr>
          <p:cNvPr id="16" name="Footer Placeholder 15">
            <a:extLst>
              <a:ext uri="{FF2B5EF4-FFF2-40B4-BE49-F238E27FC236}">
                <a16:creationId xmlns:a16="http://schemas.microsoft.com/office/drawing/2014/main" id="{C394FA6A-80EA-46C1-8A4C-B4D8E90A7BCE}"/>
              </a:ext>
            </a:extLst>
          </p:cNvPr>
          <p:cNvSpPr>
            <a:spLocks noGrp="1"/>
          </p:cNvSpPr>
          <p:nvPr>
            <p:ph type="ftr" sz="quarter" idx="11"/>
          </p:nvPr>
        </p:nvSpPr>
        <p:spPr>
          <a:xfrm>
            <a:off x="199277" y="6356350"/>
            <a:ext cx="3877423" cy="365125"/>
          </a:xfrm>
        </p:spPr>
        <p:txBody>
          <a:bodyPr/>
          <a:lstStyle/>
          <a:p>
            <a:pPr lvl="0"/>
            <a:r>
              <a:rPr lang="en-US" noProof="0" dirty="0"/>
              <a:t>Presentation title</a:t>
            </a:r>
          </a:p>
        </p:txBody>
      </p:sp>
      <p:pic>
        <p:nvPicPr>
          <p:cNvPr id="23" name="Picture Placeholder 22" descr="A picture containing mountain, outdoor, sky, rock, tent">
            <a:extLst>
              <a:ext uri="{FF2B5EF4-FFF2-40B4-BE49-F238E27FC236}">
                <a16:creationId xmlns:a16="http://schemas.microsoft.com/office/drawing/2014/main" id="{37330047-BDCE-48AE-A7A5-A6A79A7D292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700838" y="665163"/>
            <a:ext cx="2214562" cy="2513012"/>
          </a:xfrm>
        </p:spPr>
      </p:pic>
      <p:pic>
        <p:nvPicPr>
          <p:cNvPr id="53" name="Picture Placeholder 52" descr="A picture containing mountain, sky, snow, outdoor">
            <a:extLst>
              <a:ext uri="{FF2B5EF4-FFF2-40B4-BE49-F238E27FC236}">
                <a16:creationId xmlns:a16="http://schemas.microsoft.com/office/drawing/2014/main" id="{9AFE6654-29BC-4F7D-9F69-C78DCCF2A7A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329737" y="665579"/>
            <a:ext cx="2214562" cy="2513012"/>
          </a:xfrm>
        </p:spPr>
      </p:pic>
      <p:pic>
        <p:nvPicPr>
          <p:cNvPr id="19" name="Picture Placeholder 18" descr="A picture containing outdoor, mountain, sky, nature">
            <a:extLst>
              <a:ext uri="{FF2B5EF4-FFF2-40B4-BE49-F238E27FC236}">
                <a16:creationId xmlns:a16="http://schemas.microsoft.com/office/drawing/2014/main" id="{AA7C515C-968D-4E0E-AE9F-2B4791B73F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700854" y="3607271"/>
            <a:ext cx="2214562" cy="2513012"/>
          </a:xfrm>
        </p:spPr>
      </p:pic>
      <p:pic>
        <p:nvPicPr>
          <p:cNvPr id="25" name="Picture Placeholder 24" descr="A picture containing nature, outdoor, mountain, night sky">
            <a:extLst>
              <a:ext uri="{FF2B5EF4-FFF2-40B4-BE49-F238E27FC236}">
                <a16:creationId xmlns:a16="http://schemas.microsoft.com/office/drawing/2014/main" id="{74AF03B6-7ED2-47DC-A5B8-3F7DB422CEA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9324845" y="3607271"/>
            <a:ext cx="2214562" cy="2513012"/>
          </a:xfrm>
        </p:spPr>
      </p:pic>
      <p:sp>
        <p:nvSpPr>
          <p:cNvPr id="15" name="Date Placeholder 14">
            <a:extLst>
              <a:ext uri="{FF2B5EF4-FFF2-40B4-BE49-F238E27FC236}">
                <a16:creationId xmlns:a16="http://schemas.microsoft.com/office/drawing/2014/main" id="{1AEB8108-A042-4614-9BE5-EA75E8653D79}"/>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17</a:t>
            </a:fld>
            <a:endParaRPr lang="en-US" noProof="0" dirty="0"/>
          </a:p>
        </p:txBody>
      </p:sp>
    </p:spTree>
    <p:extLst>
      <p:ext uri="{BB962C8B-B14F-4D97-AF65-F5344CB8AC3E}">
        <p14:creationId xmlns:p14="http://schemas.microsoft.com/office/powerpoint/2010/main" val="4039808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877001" y="4947313"/>
            <a:ext cx="7700617" cy="1409037"/>
          </a:xfrm>
        </p:spPr>
        <p:txBody>
          <a:bodyPr/>
          <a:lstStyle/>
          <a:p>
            <a:r>
              <a:rPr lang="en-US" dirty="0"/>
              <a:t>Thank you</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9553433" y="1945689"/>
            <a:ext cx="2443495" cy="640934"/>
          </a:xfrm>
        </p:spPr>
        <p:txBody>
          <a:bodyPr/>
          <a:lstStyle/>
          <a:p>
            <a:r>
              <a:rPr lang="en-US" dirty="0"/>
              <a:t>Questions?</a:t>
            </a:r>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9144000" cy="4532313"/>
          </a:xfrm>
        </p:spPr>
      </p:pic>
      <p:pic>
        <p:nvPicPr>
          <p:cNvPr id="58" name="Picture Placeholder 57" descr="A picture containing mountain, sky, outdoor, nature">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144000" y="4532313"/>
            <a:ext cx="3048000" cy="2325687"/>
          </a:xfrm>
        </p:spPr>
      </p:pic>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18</a:t>
            </a:fld>
            <a:endParaRPr lang="en-US" noProof="0" dirty="0"/>
          </a:p>
        </p:txBody>
      </p:sp>
    </p:spTree>
    <p:extLst>
      <p:ext uri="{BB962C8B-B14F-4D97-AF65-F5344CB8AC3E}">
        <p14:creationId xmlns:p14="http://schemas.microsoft.com/office/powerpoint/2010/main" val="76761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B92EBB33-86ED-44CD-B655-52737F569C50}"/>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1572132881"/>
              </p:ext>
            </p:extLst>
          </p:nvPr>
        </p:nvGraphicFramePr>
        <p:xfrm>
          <a:off x="931863" y="1429790"/>
          <a:ext cx="10328275" cy="4580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BA44D22-2C67-436D-AB47-1C91A69B29EE}"/>
              </a:ext>
            </a:extLst>
          </p:cNvPr>
          <p:cNvSpPr>
            <a:spLocks noGrp="1"/>
          </p:cNvSpPr>
          <p:nvPr>
            <p:ph type="ftr" sz="quarter" idx="11"/>
          </p:nvPr>
        </p:nvSpPr>
        <p:spPr>
          <a:xfrm>
            <a:off x="201168" y="6356350"/>
            <a:ext cx="4837176" cy="365125"/>
          </a:xfrm>
        </p:spPr>
        <p:txBody>
          <a:bodyPr/>
          <a:lstStyle/>
          <a:p>
            <a:r>
              <a:rPr lang="en-US" dirty="0"/>
              <a:t>Presentation title</a:t>
            </a:r>
          </a:p>
        </p:txBody>
      </p:sp>
      <p:sp>
        <p:nvSpPr>
          <p:cNvPr id="3" name="Date Placeholder 2">
            <a:extLst>
              <a:ext uri="{FF2B5EF4-FFF2-40B4-BE49-F238E27FC236}">
                <a16:creationId xmlns:a16="http://schemas.microsoft.com/office/drawing/2014/main" id="{1167B644-3955-44BD-8140-FD5AD6294F09}"/>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2</a:t>
            </a:fld>
            <a:endParaRPr lang="en-US" noProof="0" dirty="0"/>
          </a:p>
        </p:txBody>
      </p:sp>
      <p:pic>
        <p:nvPicPr>
          <p:cNvPr id="8" name="Picture 7" descr="A person taking a selfie&#10;&#10;Description automatically generated">
            <a:extLst>
              <a:ext uri="{FF2B5EF4-FFF2-40B4-BE49-F238E27FC236}">
                <a16:creationId xmlns:a16="http://schemas.microsoft.com/office/drawing/2014/main" id="{97C1DC4E-4B1A-F9D8-86A1-0B2ACDE72788}"/>
              </a:ext>
            </a:extLst>
          </p:cNvPr>
          <p:cNvPicPr>
            <a:picLocks noChangeAspect="1"/>
          </p:cNvPicPr>
          <p:nvPr/>
        </p:nvPicPr>
        <p:blipFill>
          <a:blip r:embed="rId7"/>
          <a:stretch>
            <a:fillRect/>
          </a:stretch>
        </p:blipFill>
        <p:spPr>
          <a:xfrm>
            <a:off x="5449455" y="2125155"/>
            <a:ext cx="1413163" cy="1702982"/>
          </a:xfrm>
          <a:prstGeom prst="rect">
            <a:avLst/>
          </a:prstGeom>
        </p:spPr>
      </p:pic>
    </p:spTree>
    <p:extLst>
      <p:ext uri="{BB962C8B-B14F-4D97-AF65-F5344CB8AC3E}">
        <p14:creationId xmlns:p14="http://schemas.microsoft.com/office/powerpoint/2010/main" val="260554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lstStyle/>
          <a:p>
            <a:r>
              <a:rPr lang="en-US" dirty="0"/>
              <a:t>Introduction – Who are the Rural Continuum of Care </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3546505" cy="4572000"/>
          </a:xfrm>
        </p:spPr>
      </p:pic>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3674693" y="2452644"/>
            <a:ext cx="7755308" cy="3730902"/>
          </a:xfrm>
        </p:spPr>
        <p:txBody>
          <a:bodyPr vert="horz" lIns="91440" tIns="45720" rIns="91440" bIns="45720" rtlCol="0" anchor="t">
            <a:normAutofit/>
          </a:bodyPr>
          <a:lstStyle/>
          <a:p>
            <a:r>
              <a:rPr lang="en-US" sz="1800" dirty="0">
                <a:effectLst/>
                <a:latin typeface="Times New Roman" panose="02020603050405020304" pitchFamily="18" charset="0"/>
                <a:ea typeface="Times New Roman" panose="02020603050405020304" pitchFamily="18" charset="0"/>
              </a:rPr>
              <a:t>The RNCoC is a collaborative and inclusive community-based process for planning and managing homeless assistance resources and services effectively</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 efficiently to end homelessness in the 15 rural counties that make up the RNCoC. </a:t>
            </a:r>
          </a:p>
          <a:p>
            <a:endParaRPr lang="en-US" sz="1800" dirty="0">
              <a:latin typeface="Times New Roman"/>
              <a:ea typeface="Times New Roman" panose="02020603050405020304" pitchFamily="18" charset="0"/>
              <a:cs typeface="Times New Roman"/>
            </a:endParaRPr>
          </a:p>
          <a:p>
            <a:r>
              <a:rPr lang="en-US" sz="1800" dirty="0">
                <a:effectLst/>
                <a:latin typeface="Times New Roman" panose="02020603050405020304" pitchFamily="18" charset="0"/>
                <a:ea typeface="Times New Roman" panose="02020603050405020304" pitchFamily="18" charset="0"/>
              </a:rPr>
              <a:t>The purpose of the RNCoC is to assist through planning, education, and advocacy in the coordination, development, and evaluation of services and housing for individuals experiencing or at risk of experiencing homelessness. The </a:t>
            </a:r>
            <a:r>
              <a:rPr lang="en-US" sz="1800" dirty="0" err="1">
                <a:effectLst/>
                <a:latin typeface="Times New Roman" panose="02020603050405020304" pitchFamily="18" charset="0"/>
                <a:ea typeface="Times New Roman" panose="02020603050405020304" pitchFamily="18" charset="0"/>
              </a:rPr>
              <a:t>RNCoC’s</a:t>
            </a:r>
            <a:r>
              <a:rPr lang="en-US" sz="1800" dirty="0">
                <a:effectLst/>
                <a:latin typeface="Times New Roman" panose="02020603050405020304" pitchFamily="18" charset="0"/>
                <a:ea typeface="Times New Roman" panose="02020603050405020304" pitchFamily="18" charset="0"/>
              </a:rPr>
              <a:t> mission is</a:t>
            </a:r>
            <a:r>
              <a:rPr lang="en-US" sz="1800" spc="-10" dirty="0">
                <a:effectLst/>
                <a:latin typeface="Times New Roman" panose="02020603050405020304" pitchFamily="18" charset="0"/>
                <a:ea typeface="Times New Roman" panose="02020603050405020304" pitchFamily="18" charset="0"/>
              </a:rPr>
              <a:t> to mobilize and coordinate resources to improve the lives of people at risk of or experiencing homelessness in rural Nevada. </a:t>
            </a:r>
            <a:endParaRPr lang="en-US" sz="1800" dirty="0">
              <a:latin typeface="Times New Roman" panose="02020603050405020304" pitchFamily="18" charset="0"/>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3</a:t>
            </a:fld>
            <a:endParaRPr lang="en-US" noProof="0" dirty="0"/>
          </a:p>
        </p:txBody>
      </p:sp>
    </p:spTree>
    <p:extLst>
      <p:ext uri="{BB962C8B-B14F-4D97-AF65-F5344CB8AC3E}">
        <p14:creationId xmlns:p14="http://schemas.microsoft.com/office/powerpoint/2010/main" val="107475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DE1E-4E37-5F9C-B3E0-BC22BAB871CD}"/>
              </a:ext>
            </a:extLst>
          </p:cNvPr>
          <p:cNvSpPr>
            <a:spLocks noGrp="1"/>
          </p:cNvSpPr>
          <p:nvPr>
            <p:ph type="title"/>
          </p:nvPr>
        </p:nvSpPr>
        <p:spPr/>
        <p:txBody>
          <a:bodyPr/>
          <a:lstStyle/>
          <a:p>
            <a:r>
              <a:rPr lang="en-US" dirty="0"/>
              <a:t>Membership </a:t>
            </a:r>
          </a:p>
        </p:txBody>
      </p:sp>
      <p:sp>
        <p:nvSpPr>
          <p:cNvPr id="5" name="Content Placeholder 4">
            <a:extLst>
              <a:ext uri="{FF2B5EF4-FFF2-40B4-BE49-F238E27FC236}">
                <a16:creationId xmlns:a16="http://schemas.microsoft.com/office/drawing/2014/main" id="{96E519E1-1D1E-4055-DD05-34AD57B806A0}"/>
              </a:ext>
            </a:extLst>
          </p:cNvPr>
          <p:cNvSpPr>
            <a:spLocks noGrp="1"/>
          </p:cNvSpPr>
          <p:nvPr>
            <p:ph idx="1"/>
          </p:nvPr>
        </p:nvSpPr>
        <p:spPr>
          <a:xfrm>
            <a:off x="267329" y="2899186"/>
            <a:ext cx="11162671" cy="3284359"/>
          </a:xfrm>
        </p:spPr>
        <p:txBody>
          <a:bodyPr vert="horz" lIns="91440" tIns="45720" rIns="91440" bIns="45720" rtlCol="0" anchor="t">
            <a:normAutofit/>
          </a:bodyPr>
          <a:lstStyle/>
          <a:p>
            <a:pPr marL="285750" indent="-285750">
              <a:buFont typeface="Wingdings" panose="05000000000000000000" pitchFamily="2" charset="2"/>
              <a:buChar char="q"/>
            </a:pPr>
            <a:r>
              <a:rPr lang="en-US" sz="1600" dirty="0">
                <a:effectLst/>
                <a:latin typeface="Times New Roman"/>
                <a:ea typeface="Times New Roman" panose="02020603050405020304" pitchFamily="18" charset="0"/>
                <a:cs typeface="Times New Roman"/>
              </a:rPr>
              <a:t>Participation is open to anyone who wishes to help communities address and end homelessness;</a:t>
            </a:r>
            <a:r>
              <a:rPr lang="en-US" sz="1600" dirty="0">
                <a:latin typeface="Times New Roman"/>
                <a:ea typeface="Times New Roman" panose="02020603050405020304" pitchFamily="18" charset="0"/>
                <a:cs typeface="Times New Roman"/>
              </a:rPr>
              <a:t> </a:t>
            </a:r>
            <a:endParaRPr lang="en-US"/>
          </a:p>
          <a:p>
            <a:endParaRPr lang="en-US" sz="1600" dirty="0">
              <a:effectLst/>
              <a:latin typeface="Times New Roman" panose="02020603050405020304" pitchFamily="18" charset="0"/>
              <a:ea typeface="Times New Roman" panose="02020603050405020304" pitchFamily="18" charset="0"/>
              <a:cs typeface="Times New Roman"/>
            </a:endParaRPr>
          </a:p>
          <a:p>
            <a:pPr marL="285750" indent="-285750">
              <a:buFont typeface="Wingdings" panose="05000000000000000000" pitchFamily="2" charset="2"/>
              <a:buChar char="q"/>
            </a:pPr>
            <a:r>
              <a:rPr lang="en-US" sz="1600" dirty="0">
                <a:latin typeface="Times New Roman"/>
                <a:ea typeface="Times New Roman" panose="02020603050405020304" pitchFamily="18" charset="0"/>
                <a:cs typeface="Times New Roman"/>
              </a:rPr>
              <a:t>Steering Committee is comprised by </a:t>
            </a:r>
            <a:r>
              <a:rPr lang="en-US" sz="1600" dirty="0">
                <a:effectLst/>
                <a:latin typeface="Times New Roman"/>
                <a:ea typeface="Times New Roman" panose="02020603050405020304" pitchFamily="18" charset="0"/>
                <a:cs typeface="Times New Roman"/>
              </a:rPr>
              <a:t>at a minimum shall be comprised of federal, state and local governments; non- profit homeless providers; faith-based organizations; youth organizations; and treatment providers.</a:t>
            </a:r>
          </a:p>
          <a:p>
            <a:endParaRPr lang="en-US" sz="1600" dirty="0">
              <a:latin typeface="Times New Roman" panose="02020603050405020304" pitchFamily="18" charset="0"/>
              <a:ea typeface="Times New Roman" panose="02020603050405020304" pitchFamily="18" charset="0"/>
              <a:cs typeface="Times New Roman"/>
            </a:endParaRPr>
          </a:p>
          <a:p>
            <a:pPr marL="285750" indent="-285750">
              <a:buFont typeface="Wingdings" panose="05000000000000000000" pitchFamily="2" charset="2"/>
              <a:buChar char="q"/>
            </a:pPr>
            <a:r>
              <a:rPr lang="en-US" sz="1600" dirty="0">
                <a:latin typeface="Times New Roman" panose="02020603050405020304" pitchFamily="18" charset="0"/>
                <a:ea typeface="Times New Roman" panose="02020603050405020304" pitchFamily="18" charset="0"/>
              </a:rPr>
              <a:t>Sub-Committee members are comprised of different Steering Committee members.</a:t>
            </a:r>
            <a:endParaRPr lang="en-US" sz="16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q"/>
            </a:pPr>
            <a:endParaRPr lang="en-US" sz="1600" dirty="0">
              <a:effectLst/>
              <a:latin typeface="Times New Roman" panose="02020603050405020304" pitchFamily="18" charset="0"/>
              <a:ea typeface="Times New Roman" panose="02020603050405020304" pitchFamily="18" charset="0"/>
            </a:endParaRPr>
          </a:p>
          <a:p>
            <a:endParaRPr lang="en-US" dirty="0"/>
          </a:p>
        </p:txBody>
      </p:sp>
      <p:sp>
        <p:nvSpPr>
          <p:cNvPr id="6" name="Date Placeholder 5">
            <a:extLst>
              <a:ext uri="{FF2B5EF4-FFF2-40B4-BE49-F238E27FC236}">
                <a16:creationId xmlns:a16="http://schemas.microsoft.com/office/drawing/2014/main" id="{7B5CDFD5-5868-DA9E-13B7-3CB3CC3689FC}"/>
              </a:ext>
            </a:extLst>
          </p:cNvPr>
          <p:cNvSpPr>
            <a:spLocks noGrp="1"/>
          </p:cNvSpPr>
          <p:nvPr>
            <p:ph type="dt" sz="half" idx="10"/>
          </p:nvPr>
        </p:nvSpPr>
        <p:spPr/>
        <p:txBody>
          <a:bodyPr/>
          <a:lstStyle/>
          <a:p>
            <a:pPr>
              <a:defRPr/>
            </a:pPr>
            <a:r>
              <a:rPr lang="en-US">
                <a:solidFill>
                  <a:prstClr val="black"/>
                </a:solidFill>
              </a:rPr>
              <a:t>20XX</a:t>
            </a:r>
            <a:endParaRPr lang="en-US" dirty="0">
              <a:solidFill>
                <a:prstClr val="black"/>
              </a:solidFill>
            </a:endParaRPr>
          </a:p>
        </p:txBody>
      </p:sp>
      <p:sp>
        <p:nvSpPr>
          <p:cNvPr id="7" name="Slide Number Placeholder 6">
            <a:extLst>
              <a:ext uri="{FF2B5EF4-FFF2-40B4-BE49-F238E27FC236}">
                <a16:creationId xmlns:a16="http://schemas.microsoft.com/office/drawing/2014/main" id="{FF311634-6889-23C4-9F30-151ACC7C4D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49590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DE1E-4E37-5F9C-B3E0-BC22BAB871CD}"/>
              </a:ext>
            </a:extLst>
          </p:cNvPr>
          <p:cNvSpPr>
            <a:spLocks noGrp="1"/>
          </p:cNvSpPr>
          <p:nvPr>
            <p:ph type="title"/>
          </p:nvPr>
        </p:nvSpPr>
        <p:spPr>
          <a:xfrm>
            <a:off x="649045" y="365124"/>
            <a:ext cx="9523655" cy="1170537"/>
          </a:xfrm>
        </p:spPr>
        <p:txBody>
          <a:bodyPr/>
          <a:lstStyle/>
          <a:p>
            <a:r>
              <a:rPr lang="en-US" dirty="0"/>
              <a:t>Coordinated Entry </a:t>
            </a:r>
          </a:p>
        </p:txBody>
      </p:sp>
      <p:sp>
        <p:nvSpPr>
          <p:cNvPr id="5" name="Content Placeholder 4">
            <a:extLst>
              <a:ext uri="{FF2B5EF4-FFF2-40B4-BE49-F238E27FC236}">
                <a16:creationId xmlns:a16="http://schemas.microsoft.com/office/drawing/2014/main" id="{96E519E1-1D1E-4055-DD05-34AD57B806A0}"/>
              </a:ext>
            </a:extLst>
          </p:cNvPr>
          <p:cNvSpPr>
            <a:spLocks noGrp="1"/>
          </p:cNvSpPr>
          <p:nvPr>
            <p:ph idx="1"/>
          </p:nvPr>
        </p:nvSpPr>
        <p:spPr>
          <a:xfrm>
            <a:off x="326399" y="2332117"/>
            <a:ext cx="11103601" cy="4312172"/>
          </a:xfrm>
        </p:spPr>
        <p:txBody>
          <a:bodyPr vert="horz" lIns="91440" tIns="45720" rIns="91440" bIns="45720" rtlCol="0" anchor="t">
            <a:normAutofit/>
          </a:bodyPr>
          <a:lstStyle/>
          <a:p>
            <a:r>
              <a:rPr lang="en-US" sz="1600" dirty="0">
                <a:latin typeface="Times New Roman" panose="02020603050405020304" pitchFamily="18" charset="0"/>
                <a:cs typeface="Times New Roman" panose="02020603050405020304" pitchFamily="18" charset="0"/>
              </a:rPr>
              <a:t>The coordinated entry system (CES) coordinates access, assessment, prioritization, and referral for housing and supports for people experiencing or at-risk for homelessness in a community.</a:t>
            </a:r>
            <a:r>
              <a:rPr lang="en-US" sz="1600" dirty="0"/>
              <a:t> </a:t>
            </a:r>
          </a:p>
          <a:p>
            <a:endParaRPr lang="en-US" sz="1600" dirty="0">
              <a:latin typeface="Avenir Next LT Pro"/>
              <a:cs typeface="Times New Roman" panose="02020603050405020304" pitchFamily="18" charset="0"/>
            </a:endParaRPr>
          </a:p>
          <a:p>
            <a:pPr marL="285750" indent="-285750">
              <a:buFont typeface="Wingdings" panose="05000000000000000000" pitchFamily="2" charset="2"/>
              <a:buChar char="q"/>
            </a:pPr>
            <a:r>
              <a:rPr lang="en-US" sz="1400" dirty="0">
                <a:latin typeface="Times New Roman"/>
                <a:cs typeface="Times New Roman"/>
              </a:rPr>
              <a:t>Access: Goal is to have a designated access point in each county to conduct initial intake and assessment.</a:t>
            </a:r>
          </a:p>
          <a:p>
            <a:endParaRPr lang="en-US" sz="1400" dirty="0">
              <a:latin typeface="Times New Roman"/>
              <a:cs typeface="Times New Roman"/>
            </a:endParaRPr>
          </a:p>
          <a:p>
            <a:pPr marL="285750" indent="-285750">
              <a:buFont typeface="Wingdings" panose="05000000000000000000" pitchFamily="2" charset="2"/>
              <a:buChar char="q"/>
            </a:pPr>
            <a:r>
              <a:rPr lang="en-US" sz="1400" dirty="0">
                <a:latin typeface="Times New Roman"/>
                <a:cs typeface="Times New Roman"/>
              </a:rPr>
              <a:t>Assessment: to conduct the CHAT (Community Housing Assessment Tool) that is person centered, culturally and linguistically appropriate</a:t>
            </a:r>
          </a:p>
          <a:p>
            <a:endParaRPr lang="en-US" sz="1400" dirty="0">
              <a:latin typeface="Times New Roman"/>
              <a:cs typeface="Times New Roman"/>
            </a:endParaRPr>
          </a:p>
          <a:p>
            <a:pPr marL="285750" indent="-285750">
              <a:buFont typeface="Wingdings" panose="05000000000000000000" pitchFamily="2" charset="2"/>
              <a:buChar char="q"/>
            </a:pPr>
            <a:r>
              <a:rPr lang="en-US" sz="1400" dirty="0">
                <a:latin typeface="Times New Roman"/>
                <a:cs typeface="Times New Roman"/>
              </a:rPr>
              <a:t>Prioritization: based on acuity, chronicity, time homeless and time on community queue</a:t>
            </a:r>
          </a:p>
          <a:p>
            <a:endParaRPr lang="en-US" sz="1400" dirty="0">
              <a:latin typeface="Times New Roman"/>
              <a:cs typeface="Times New Roman"/>
            </a:endParaRPr>
          </a:p>
          <a:p>
            <a:pPr marL="285750" indent="-285750">
              <a:buFont typeface="Wingdings" panose="05000000000000000000" pitchFamily="2" charset="2"/>
              <a:buChar char="q"/>
            </a:pPr>
            <a:r>
              <a:rPr lang="en-US" sz="1400" dirty="0">
                <a:latin typeface="Times New Roman"/>
                <a:cs typeface="Times New Roman"/>
              </a:rPr>
              <a:t>Referral: housing provider notifies the matchmaker of vacancy then the matchmaker refers participants to the provider based on prioritization</a:t>
            </a:r>
          </a:p>
        </p:txBody>
      </p:sp>
      <p:sp>
        <p:nvSpPr>
          <p:cNvPr id="6" name="Date Placeholder 5">
            <a:extLst>
              <a:ext uri="{FF2B5EF4-FFF2-40B4-BE49-F238E27FC236}">
                <a16:creationId xmlns:a16="http://schemas.microsoft.com/office/drawing/2014/main" id="{7B5CDFD5-5868-DA9E-13B7-3CB3CC3689FC}"/>
              </a:ext>
            </a:extLst>
          </p:cNvPr>
          <p:cNvSpPr>
            <a:spLocks noGrp="1"/>
          </p:cNvSpPr>
          <p:nvPr>
            <p:ph type="dt" sz="half" idx="10"/>
          </p:nvPr>
        </p:nvSpPr>
        <p:spPr/>
        <p:txBody>
          <a:bodyPr/>
          <a:lstStyle/>
          <a:p>
            <a:pPr>
              <a:defRPr/>
            </a:pPr>
            <a:r>
              <a:rPr lang="en-US">
                <a:solidFill>
                  <a:prstClr val="black"/>
                </a:solidFill>
              </a:rPr>
              <a:t>20XX</a:t>
            </a:r>
            <a:endParaRPr lang="en-US" dirty="0">
              <a:solidFill>
                <a:prstClr val="black"/>
              </a:solidFill>
            </a:endParaRPr>
          </a:p>
        </p:txBody>
      </p:sp>
      <p:sp>
        <p:nvSpPr>
          <p:cNvPr id="7" name="Slide Number Placeholder 6">
            <a:extLst>
              <a:ext uri="{FF2B5EF4-FFF2-40B4-BE49-F238E27FC236}">
                <a16:creationId xmlns:a16="http://schemas.microsoft.com/office/drawing/2014/main" id="{FF311634-6889-23C4-9F30-151ACC7C4D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93107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6753A-C6D0-7058-37D5-22AE8C0D59F1}"/>
              </a:ext>
            </a:extLst>
          </p:cNvPr>
          <p:cNvSpPr>
            <a:spLocks noGrp="1"/>
          </p:cNvSpPr>
          <p:nvPr>
            <p:ph type="title"/>
          </p:nvPr>
        </p:nvSpPr>
        <p:spPr/>
        <p:txBody>
          <a:bodyPr/>
          <a:lstStyle/>
          <a:p>
            <a:r>
              <a:rPr lang="en-US" dirty="0"/>
              <a:t>Match Maker – Process and Challenges</a:t>
            </a:r>
          </a:p>
        </p:txBody>
      </p:sp>
      <p:sp>
        <p:nvSpPr>
          <p:cNvPr id="5" name="Content Placeholder 4">
            <a:extLst>
              <a:ext uri="{FF2B5EF4-FFF2-40B4-BE49-F238E27FC236}">
                <a16:creationId xmlns:a16="http://schemas.microsoft.com/office/drawing/2014/main" id="{6F5B5D52-8721-1725-1E22-3F01CC9154C6}"/>
              </a:ext>
            </a:extLst>
          </p:cNvPr>
          <p:cNvSpPr>
            <a:spLocks noGrp="1"/>
          </p:cNvSpPr>
          <p:nvPr>
            <p:ph idx="1"/>
          </p:nvPr>
        </p:nvSpPr>
        <p:spPr>
          <a:xfrm>
            <a:off x="468167" y="2899186"/>
            <a:ext cx="10961833" cy="3284359"/>
          </a:xfrm>
        </p:spPr>
        <p:txBody>
          <a:bodyPr vert="horz" lIns="91440" tIns="45720" rIns="91440" bIns="45720" rtlCol="0" anchor="t">
            <a:normAutofit/>
          </a:bodyPr>
          <a:lstStyle/>
          <a:p>
            <a:r>
              <a:rPr lang="en-US" sz="1400" dirty="0">
                <a:latin typeface="Times New Roman"/>
                <a:cs typeface="Times New Roman"/>
              </a:rPr>
              <a:t>Housing provider notifies the matchmaker of vacancy then the matchmaker refers participants to the provider based on prioritization, all completed through our data system, HMIS</a:t>
            </a:r>
          </a:p>
          <a:p>
            <a:r>
              <a:rPr lang="en-US" sz="1400" dirty="0">
                <a:latin typeface="Times New Roman" panose="02020603050405020304" pitchFamily="18" charset="0"/>
                <a:cs typeface="Times New Roman" panose="02020603050405020304" pitchFamily="18" charset="0"/>
              </a:rPr>
              <a:t>Challenges:</a:t>
            </a:r>
          </a:p>
          <a:p>
            <a:endParaRPr lang="en-US" sz="1400" dirty="0">
              <a:latin typeface="Times New Roman"/>
              <a:cs typeface="Times New Roman"/>
            </a:endParaRPr>
          </a:p>
          <a:p>
            <a:pPr marL="285750" indent="-285750">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Our homeless population is very transit, often participants go from rural into urban and back</a:t>
            </a:r>
          </a:p>
          <a:p>
            <a:endParaRPr lang="en-US" sz="1400" dirty="0">
              <a:latin typeface="Times New Roman"/>
              <a:cs typeface="Times New Roman"/>
            </a:endParaRPr>
          </a:p>
          <a:p>
            <a:pPr marL="285750" indent="-285750">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Being able to locate participants once the provider receives a referral from the match maker</a:t>
            </a:r>
            <a:endParaRPr lang="en-US" sz="1400" dirty="0"/>
          </a:p>
        </p:txBody>
      </p:sp>
      <p:sp>
        <p:nvSpPr>
          <p:cNvPr id="6" name="Date Placeholder 5">
            <a:extLst>
              <a:ext uri="{FF2B5EF4-FFF2-40B4-BE49-F238E27FC236}">
                <a16:creationId xmlns:a16="http://schemas.microsoft.com/office/drawing/2014/main" id="{ACBC3FD6-8B2C-421F-2E75-5BA01A30F867}"/>
              </a:ext>
            </a:extLst>
          </p:cNvPr>
          <p:cNvSpPr>
            <a:spLocks noGrp="1"/>
          </p:cNvSpPr>
          <p:nvPr>
            <p:ph type="dt" sz="half" idx="10"/>
          </p:nvPr>
        </p:nvSpPr>
        <p:spPr/>
        <p:txBody>
          <a:bodyPr/>
          <a:lstStyle/>
          <a:p>
            <a:pPr>
              <a:defRPr/>
            </a:pPr>
            <a:r>
              <a:rPr lang="en-US">
                <a:solidFill>
                  <a:prstClr val="black"/>
                </a:solidFill>
              </a:rPr>
              <a:t>20XX</a:t>
            </a:r>
            <a:endParaRPr lang="en-US" dirty="0">
              <a:solidFill>
                <a:prstClr val="black"/>
              </a:solidFill>
            </a:endParaRPr>
          </a:p>
        </p:txBody>
      </p:sp>
      <p:sp>
        <p:nvSpPr>
          <p:cNvPr id="7" name="Slide Number Placeholder 6">
            <a:extLst>
              <a:ext uri="{FF2B5EF4-FFF2-40B4-BE49-F238E27FC236}">
                <a16:creationId xmlns:a16="http://schemas.microsoft.com/office/drawing/2014/main" id="{75CB8D6F-B94D-05A5-393D-24B9E1ED00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85419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BC12-8C4C-7D6C-4961-D50948DBB00F}"/>
              </a:ext>
            </a:extLst>
          </p:cNvPr>
          <p:cNvSpPr>
            <a:spLocks noGrp="1"/>
          </p:cNvSpPr>
          <p:nvPr>
            <p:ph type="title"/>
          </p:nvPr>
        </p:nvSpPr>
        <p:spPr/>
        <p:txBody>
          <a:bodyPr/>
          <a:lstStyle/>
          <a:p>
            <a:r>
              <a:rPr lang="en-US" dirty="0"/>
              <a:t>Point In Time Count - PIT</a:t>
            </a:r>
          </a:p>
        </p:txBody>
      </p:sp>
      <p:sp>
        <p:nvSpPr>
          <p:cNvPr id="5" name="Content Placeholder 4">
            <a:extLst>
              <a:ext uri="{FF2B5EF4-FFF2-40B4-BE49-F238E27FC236}">
                <a16:creationId xmlns:a16="http://schemas.microsoft.com/office/drawing/2014/main" id="{DF9EDAF3-11CD-725F-418A-3E697B99430C}"/>
              </a:ext>
            </a:extLst>
          </p:cNvPr>
          <p:cNvSpPr>
            <a:spLocks noGrp="1"/>
          </p:cNvSpPr>
          <p:nvPr>
            <p:ph idx="1"/>
          </p:nvPr>
        </p:nvSpPr>
        <p:spPr>
          <a:xfrm>
            <a:off x="468167" y="2899186"/>
            <a:ext cx="10961833" cy="3284359"/>
          </a:xfrm>
        </p:spPr>
        <p:txBody>
          <a:bodyPr vert="horz" lIns="91440" tIns="45720" rIns="91440" bIns="45720" rtlCol="0" anchor="t">
            <a:normAutofit/>
          </a:bodyPr>
          <a:lstStyle/>
          <a:p>
            <a:r>
              <a:rPr lang="en-US" sz="1400" dirty="0">
                <a:latin typeface="Times New Roman" panose="02020603050405020304" pitchFamily="18" charset="0"/>
                <a:cs typeface="Times New Roman" panose="02020603050405020304" pitchFamily="18" charset="0"/>
              </a:rPr>
              <a:t>The Point-in-Time (PIT) count is a U.S. Department of Housing and Urban Development (HUD) mandated count of sheltered and unsheltered people experiencing homelessness. The count is traditionally conducted on a specific night (i.e., a single “point in time”) during the last two weeks in January in order to minimize duplicated counts and give a more accurate picture of homelessness in Nevada. </a:t>
            </a:r>
          </a:p>
          <a:p>
            <a:r>
              <a:rPr lang="en-US" sz="1400" dirty="0">
                <a:latin typeface="Times New Roman" panose="02020603050405020304" pitchFamily="18" charset="0"/>
                <a:cs typeface="Times New Roman" panose="02020603050405020304" pitchFamily="18" charset="0"/>
              </a:rPr>
              <a:t>The PIT is conducted to: </a:t>
            </a:r>
          </a:p>
          <a:p>
            <a:endParaRPr lang="en-US" sz="1400" dirty="0">
              <a:latin typeface="Times New Roman"/>
              <a:cs typeface="Times New Roman"/>
            </a:endParaRPr>
          </a:p>
          <a:p>
            <a:r>
              <a:rPr lang="en-US" sz="1400" dirty="0">
                <a:latin typeface="Times New Roman" panose="02020603050405020304" pitchFamily="18" charset="0"/>
                <a:cs typeface="Times New Roman" panose="02020603050405020304" pitchFamily="18" charset="0"/>
              </a:rPr>
              <a:t> Measure and monitor trends and changes in homelessness on local and national levels and track progress toward ending homelessness. </a:t>
            </a:r>
          </a:p>
          <a:p>
            <a:endParaRPr lang="en-US" sz="1400" dirty="0">
              <a:latin typeface="Times New Roman"/>
              <a:cs typeface="Times New Roman"/>
            </a:endParaRPr>
          </a:p>
          <a:p>
            <a:r>
              <a:rPr lang="en-US" sz="1400" dirty="0">
                <a:latin typeface="Times New Roman" panose="02020603050405020304" pitchFamily="18" charset="0"/>
                <a:cs typeface="Times New Roman" panose="02020603050405020304" pitchFamily="18" charset="0"/>
              </a:rPr>
              <a:t> Help communities understand what resources are needed and strategize the best ways to use them to end homelessness</a:t>
            </a:r>
          </a:p>
        </p:txBody>
      </p:sp>
      <p:sp>
        <p:nvSpPr>
          <p:cNvPr id="6" name="Date Placeholder 5">
            <a:extLst>
              <a:ext uri="{FF2B5EF4-FFF2-40B4-BE49-F238E27FC236}">
                <a16:creationId xmlns:a16="http://schemas.microsoft.com/office/drawing/2014/main" id="{C86FB74F-F30D-DE0C-E4C9-0B7846BCCBD7}"/>
              </a:ext>
            </a:extLst>
          </p:cNvPr>
          <p:cNvSpPr>
            <a:spLocks noGrp="1"/>
          </p:cNvSpPr>
          <p:nvPr>
            <p:ph type="dt" sz="half" idx="10"/>
          </p:nvPr>
        </p:nvSpPr>
        <p:spPr/>
        <p:txBody>
          <a:bodyPr/>
          <a:lstStyle/>
          <a:p>
            <a:pPr>
              <a:defRPr/>
            </a:pPr>
            <a:r>
              <a:rPr lang="en-US">
                <a:solidFill>
                  <a:prstClr val="black"/>
                </a:solidFill>
              </a:rPr>
              <a:t>20XX</a:t>
            </a:r>
            <a:endParaRPr lang="en-US" dirty="0">
              <a:solidFill>
                <a:prstClr val="black"/>
              </a:solidFill>
            </a:endParaRPr>
          </a:p>
        </p:txBody>
      </p:sp>
      <p:sp>
        <p:nvSpPr>
          <p:cNvPr id="7" name="Slide Number Placeholder 6">
            <a:extLst>
              <a:ext uri="{FF2B5EF4-FFF2-40B4-BE49-F238E27FC236}">
                <a16:creationId xmlns:a16="http://schemas.microsoft.com/office/drawing/2014/main" id="{FECEF87F-E5D9-35C4-7F51-BF57829EE4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3110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B92EBB33-86ED-44CD-B655-52737F569C50}"/>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2372175131"/>
              </p:ext>
            </p:extLst>
          </p:nvPr>
        </p:nvGraphicFramePr>
        <p:xfrm>
          <a:off x="931863" y="1695450"/>
          <a:ext cx="10328275"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8</a:t>
            </a:fld>
            <a:endParaRPr lang="en-US" noProof="0" dirty="0"/>
          </a:p>
        </p:txBody>
      </p:sp>
      <p:pic>
        <p:nvPicPr>
          <p:cNvPr id="6" name="Picture 5" descr="A person wearing glasses and smiling&#10;&#10;Description automatically generated">
            <a:extLst>
              <a:ext uri="{FF2B5EF4-FFF2-40B4-BE49-F238E27FC236}">
                <a16:creationId xmlns:a16="http://schemas.microsoft.com/office/drawing/2014/main" id="{3467BCFB-6547-723E-9D27-977A2BA9A798}"/>
              </a:ext>
            </a:extLst>
          </p:cNvPr>
          <p:cNvPicPr>
            <a:picLocks noChangeAspect="1"/>
          </p:cNvPicPr>
          <p:nvPr/>
        </p:nvPicPr>
        <p:blipFill>
          <a:blip r:embed="rId7"/>
          <a:stretch>
            <a:fillRect/>
          </a:stretch>
        </p:blipFill>
        <p:spPr>
          <a:xfrm>
            <a:off x="5314533" y="2160288"/>
            <a:ext cx="1418776" cy="2049030"/>
          </a:xfrm>
          <a:prstGeom prst="rect">
            <a:avLst/>
          </a:prstGeom>
        </p:spPr>
      </p:pic>
    </p:spTree>
    <p:extLst>
      <p:ext uri="{BB962C8B-B14F-4D97-AF65-F5344CB8AC3E}">
        <p14:creationId xmlns:p14="http://schemas.microsoft.com/office/powerpoint/2010/main" val="252945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14325"/>
            <a:ext cx="10921961" cy="1361126"/>
          </a:xfrm>
        </p:spPr>
        <p:txBody>
          <a:bodyPr>
            <a:normAutofit/>
          </a:bodyPr>
          <a:lstStyle/>
          <a:p>
            <a:r>
              <a:rPr lang="en-US" dirty="0"/>
              <a:t>Service Delivery in Rural Nevada</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3546505" cy="4572000"/>
          </a:xfrm>
        </p:spPr>
      </p:pic>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3674693" y="2574564"/>
            <a:ext cx="7755308" cy="3730902"/>
          </a:xfrm>
        </p:spPr>
        <p:txBody>
          <a:bodyPr>
            <a:normAutofit/>
          </a:bodyPr>
          <a:lstStyle/>
          <a:p>
            <a:r>
              <a:rPr lang="en-US" dirty="0"/>
              <a:t>Emergency Shelters, Transitional and Permanent Housing</a:t>
            </a:r>
          </a:p>
          <a:p>
            <a:r>
              <a:rPr lang="en-US" dirty="0"/>
              <a:t>Designated Access Points – Coordinated Entry System</a:t>
            </a:r>
          </a:p>
          <a:p>
            <a:r>
              <a:rPr lang="en-US" dirty="0"/>
              <a:t>Housing First Approach</a:t>
            </a:r>
          </a:p>
          <a:p>
            <a:r>
              <a:rPr lang="en-US" dirty="0"/>
              <a:t>Education and Training</a:t>
            </a:r>
          </a:p>
          <a:p>
            <a:r>
              <a:rPr lang="en-US" dirty="0"/>
              <a:t>Case Management</a:t>
            </a:r>
          </a:p>
          <a:p>
            <a:r>
              <a:rPr lang="en-US" dirty="0"/>
              <a:t>Healthcare, Mental and Substance Abuse Treatment</a:t>
            </a:r>
          </a:p>
          <a:p>
            <a:endParaRPr lang="en-US" dirty="0"/>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9</a:t>
            </a:fld>
            <a:endParaRPr lang="en-US" noProof="0" dirty="0"/>
          </a:p>
        </p:txBody>
      </p:sp>
    </p:spTree>
    <p:extLst>
      <p:ext uri="{BB962C8B-B14F-4D97-AF65-F5344CB8AC3E}">
        <p14:creationId xmlns:p14="http://schemas.microsoft.com/office/powerpoint/2010/main" val="2514024434"/>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BC9D55C4F4A747BAA8FA2BD352311F" ma:contentTypeVersion="4" ma:contentTypeDescription="Create a new document." ma:contentTypeScope="" ma:versionID="a92abefe61a06071135dda0fb9c6c070">
  <xsd:schema xmlns:xsd="http://www.w3.org/2001/XMLSchema" xmlns:xs="http://www.w3.org/2001/XMLSchema" xmlns:p="http://schemas.microsoft.com/office/2006/metadata/properties" xmlns:ns3="958106ee-afd8-465d-ba1c-1e569ddcc508" targetNamespace="http://schemas.microsoft.com/office/2006/metadata/properties" ma:root="true" ma:fieldsID="07806a02a221f1c3e019f0a50593382a" ns3:_="">
    <xsd:import namespace="958106ee-afd8-465d-ba1c-1e569ddcc508"/>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8106ee-afd8-465d-ba1c-1e569ddcc5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58106ee-afd8-465d-ba1c-1e569ddcc5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095375-8904-4716-9C98-39BFD6DCBE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8106ee-afd8-465d-ba1c-1e569ddcc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7C30-AE9A-4680-90EB-19D282EC2B7C}">
  <ds:schemaRef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958106ee-afd8-465d-ba1c-1e569ddcc508"/>
    <ds:schemaRef ds:uri="http://purl.org/dc/elements/1.1/"/>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A5CCB28C-7D26-4A36-9CFC-D739C28F3D1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{0023FB3C-8F98-4CDE-A1A4-6F2C92FD1A05}tf89117832_win32</Template>
  <TotalTime>469</TotalTime>
  <Words>981</Words>
  <Application>Microsoft Office PowerPoint</Application>
  <PresentationFormat>Widescreen</PresentationFormat>
  <Paragraphs>159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Next LT Pro</vt:lpstr>
      <vt:lpstr>Avenir Next LT Pro (Headings)</vt:lpstr>
      <vt:lpstr>Calibri</vt:lpstr>
      <vt:lpstr>Times New Roman</vt:lpstr>
      <vt:lpstr>Wingdings</vt:lpstr>
      <vt:lpstr>ColorBlockVTI</vt:lpstr>
      <vt:lpstr>Rural Nevada Continuum  of Care</vt:lpstr>
      <vt:lpstr>PowerPoint Presentation</vt:lpstr>
      <vt:lpstr>Introduction – Who are the Rural Continuum of Care </vt:lpstr>
      <vt:lpstr>Membership </vt:lpstr>
      <vt:lpstr>Coordinated Entry </vt:lpstr>
      <vt:lpstr>Match Maker – Process and Challenges</vt:lpstr>
      <vt:lpstr>Point In Time Count - PIT</vt:lpstr>
      <vt:lpstr>PowerPoint Presentation</vt:lpstr>
      <vt:lpstr>Service Delivery in Rural Nevada</vt:lpstr>
      <vt:lpstr>Challenges with Service Delivery in Rural Nevada</vt:lpstr>
      <vt:lpstr>Funded Participants</vt:lpstr>
      <vt:lpstr>Positives in the Rural Nevada Continuum of Care</vt:lpstr>
      <vt:lpstr>PowerPoint Presentation</vt:lpstr>
      <vt:lpstr>Challenges in the Rural Nevada Continuum of Care </vt:lpstr>
      <vt:lpstr>CoC Balance of State Funding HUD NV-502</vt:lpstr>
      <vt:lpstr>Sustainability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Nevada Continuum of Care</dc:title>
  <dc:creator>Shannon Ernst</dc:creator>
  <cp:lastModifiedBy>Shannon Ernst</cp:lastModifiedBy>
  <cp:revision>38</cp:revision>
  <cp:lastPrinted>2023-08-10T14:47:13Z</cp:lastPrinted>
  <dcterms:created xsi:type="dcterms:W3CDTF">2023-08-07T13:44:18Z</dcterms:created>
  <dcterms:modified xsi:type="dcterms:W3CDTF">2023-08-11T14:29:53Z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0x0101004FBC9D55C4F4A747BAA8FA2BD352311F</vt:lpwstr>
  </property>
</Properties>
</file>